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5"/>
  </p:notesMasterIdLst>
  <p:handoutMasterIdLst>
    <p:handoutMasterId r:id="rId36"/>
  </p:handoutMasterIdLst>
  <p:sldIdLst>
    <p:sldId id="783" r:id="rId2"/>
    <p:sldId id="437" r:id="rId3"/>
    <p:sldId id="440" r:id="rId4"/>
    <p:sldId id="438" r:id="rId5"/>
    <p:sldId id="439" r:id="rId6"/>
    <p:sldId id="1079" r:id="rId7"/>
    <p:sldId id="862" r:id="rId8"/>
    <p:sldId id="1109" r:id="rId9"/>
    <p:sldId id="443" r:id="rId10"/>
    <p:sldId id="444" r:id="rId11"/>
    <p:sldId id="404" r:id="rId12"/>
    <p:sldId id="405" r:id="rId13"/>
    <p:sldId id="446" r:id="rId14"/>
    <p:sldId id="447" r:id="rId15"/>
    <p:sldId id="1153" r:id="rId16"/>
    <p:sldId id="1154" r:id="rId17"/>
    <p:sldId id="1083" r:id="rId18"/>
    <p:sldId id="1156" r:id="rId19"/>
    <p:sldId id="1155" r:id="rId20"/>
    <p:sldId id="1149" r:id="rId21"/>
    <p:sldId id="1150" r:id="rId22"/>
    <p:sldId id="1146" r:id="rId23"/>
    <p:sldId id="1151" r:id="rId24"/>
    <p:sldId id="1147" r:id="rId25"/>
    <p:sldId id="1152" r:id="rId26"/>
    <p:sldId id="501" r:id="rId27"/>
    <p:sldId id="493" r:id="rId28"/>
    <p:sldId id="1144" r:id="rId29"/>
    <p:sldId id="1145" r:id="rId30"/>
    <p:sldId id="1157" r:id="rId31"/>
    <p:sldId id="1158" r:id="rId32"/>
    <p:sldId id="1159" r:id="rId33"/>
    <p:sldId id="1103" r:id="rId3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F2F4"/>
    <a:srgbClr val="8B6DAD"/>
    <a:srgbClr val="008489"/>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1127" autoAdjust="0"/>
  </p:normalViewPr>
  <p:slideViewPr>
    <p:cSldViewPr snapToGrid="0" snapToObjects="1">
      <p:cViewPr varScale="1">
        <p:scale>
          <a:sx n="68" d="100"/>
          <a:sy n="68" d="100"/>
        </p:scale>
        <p:origin x="1720" y="200"/>
      </p:cViewPr>
      <p:guideLst>
        <p:guide orient="horz" pos="2160"/>
        <p:guide pos="2880"/>
        <p:guide orient="horz" pos="3113"/>
      </p:guideLst>
    </p:cSldViewPr>
  </p:slideViewPr>
  <p:outlineViewPr>
    <p:cViewPr>
      <p:scale>
        <a:sx n="33" d="100"/>
        <a:sy n="33" d="100"/>
      </p:scale>
      <p:origin x="0" y="-5568"/>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2" d="100"/>
          <a:sy n="92" d="100"/>
        </p:scale>
        <p:origin x="3784"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dx.doi.org/10.1002/14651858.CD009329.pub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onlinelibrary.wiley.com/action/doSearch?ContribAuthorRaw=Wu%2C+Qi" TargetMode="External"/><Relationship Id="rId7" Type="http://schemas.openxmlformats.org/officeDocument/2006/relationships/hyperlink" Target="https://onlinelibrary.wiley.com/action/doSearch?ContribAuthorRaw=Parrott%2C+Steve"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onlinelibrary.wiley.com/action/doSearch?ContribAuthorRaw=Brabyn%2C+Sally" TargetMode="External"/><Relationship Id="rId5" Type="http://schemas.openxmlformats.org/officeDocument/2006/relationships/hyperlink" Target="https://onlinelibrary.wiley.com/action/doSearch?ContribAuthorRaw=Peckham%2C+Emily" TargetMode="External"/><Relationship Id="rId4" Type="http://schemas.openxmlformats.org/officeDocument/2006/relationships/hyperlink" Target="https://onlinelibrary.wiley.com/action/doSearch?ContribAuthorRaw=Gilbody%2C+Simon"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pubmed.ncbi.nlm.nih.gov/8748390/" TargetMode="External"/><Relationship Id="rId3" Type="http://schemas.openxmlformats.org/officeDocument/2006/relationships/hyperlink" Target="https://pubmed.ncbi.nlm.nih.gov/23781531/" TargetMode="External"/><Relationship Id="rId7" Type="http://schemas.openxmlformats.org/officeDocument/2006/relationships/hyperlink" Target="https://doi.org/10.1186/s12916-016-0626-2" TargetMode="External"/><Relationship Id="rId12" Type="http://schemas.openxmlformats.org/officeDocument/2006/relationships/hyperlink" Target="https://psycnet.apa.org/record/2006-03679-040"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bmcmedicine.biomedcentral.com/articles/10.1186/s12916-016-0626-2" TargetMode="External"/><Relationship Id="rId11" Type="http://schemas.openxmlformats.org/officeDocument/2006/relationships/hyperlink" Target="https://pubmed.ncbi.nlm.nih.gov/9864279/" TargetMode="External"/><Relationship Id="rId5" Type="http://schemas.openxmlformats.org/officeDocument/2006/relationships/hyperlink" Target="https://www.cochranelibrary.com/cdsr/doi/10.1002/14651858.CD013308/full" TargetMode="External"/><Relationship Id="rId10" Type="http://schemas.openxmlformats.org/officeDocument/2006/relationships/hyperlink" Target="https://pubmed.ncbi.nlm.nih.gov/7563559/" TargetMode="External"/><Relationship Id="rId4" Type="http://schemas.openxmlformats.org/officeDocument/2006/relationships/hyperlink" Target="https://www.tandfonline.com/doi/full/10.3109/07853890.2012.705016" TargetMode="External"/><Relationship Id="rId9" Type="http://schemas.openxmlformats.org/officeDocument/2006/relationships/hyperlink" Target="https://pubmed.ncbi.nlm.nih.gov/30997928/"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dx.doi.org/10.1002/14651858.CD009329.pub2"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We will now look at how stop smoking medications work, methods of administration, common side effects, key issues and communicating with patients about stop smoking medications.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b="0" i="0" kern="1200" dirty="0">
              <a:solidFill>
                <a:schemeClr val="tx1"/>
              </a:solidFill>
              <a:effectLst/>
              <a:latin typeface="Century Gothic" panose="020B0502020202020204" pitchFamily="34" charset="0"/>
              <a:ea typeface="ＭＳ Ｐゴシック" panose="020B0600070205080204" pitchFamily="34" charset="-128"/>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Pharmacological treatment is fundamental component of treating tobacco use. There is strong evidence to show that smoking cessation medications can double or triple and in some cases quadruple the odds of successful cessation. </a:t>
            </a:r>
          </a:p>
          <a:p>
            <a:pPr marL="171450" lvl="0" indent="-171450">
              <a:buFontTx/>
              <a:buChar char="-"/>
            </a:pPr>
            <a:endPar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r>
              <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rPr>
              <a:t>These products are safe to use with adult smokers with just a few exceptions.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We look at available products in detail this morning, but firstly let’s have a look at how they work…</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342900" lvl="0" indent="-3429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Provides a clean form of nicotine in lower and slower doses</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Geneva" panose="020B0503030404040204"/>
                <a:cs typeface="Arial" panose="020B0604020202020204" pitchFamily="34" charset="0"/>
              </a:rPr>
              <a:t>NRT works by delivering small doses of nicotine to the smoker and in so doing reduces urges to smoke and other withdrawal symptoms, thereby making stopping smoking a bit easier.</a:t>
            </a:r>
            <a:r>
              <a:rPr lang="en-CA" sz="1200" b="1"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MS PGothic" panose="020B0600070205080204" pitchFamily="34" charset="-128"/>
                <a:cs typeface="Arial" panose="020B0604020202020204" pitchFamily="34" charset="0"/>
              </a:rPr>
              <a:t>There is strong evidence to support the safety of NRT and as such there should be absolutely no concerns in recommending its use. NRT delivers nicotine to tobacco users without the hundreds toxins contained in tobacco smoke and constitutes an overall health benefit compared to continued tobacco use.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Reduces nicotine withdrawal symptoms and cravings, making quitting easier</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Effective in helping smokers to quit</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Geneva" panose="020B0503030404040204"/>
                <a:cs typeface="Arial" panose="020B0604020202020204" pitchFamily="34" charset="0"/>
              </a:rPr>
              <a:t>The use of NRT has been shown to significantly increase the chances of stopping smoking.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Geneva" panose="020B0503030404040204"/>
                <a:cs typeface="Arial" panose="020B0604020202020204" pitchFamily="34" charset="0"/>
              </a:rPr>
              <a:t>It can be prescribed to smokers over the age of 12 and so can be used in CAMHS services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Single NRT products deliver roughly half the nicotine smokers would get from their cigarettes</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Geneva" panose="020B0503030404040204"/>
                <a:cs typeface="Arial" panose="020B0604020202020204" pitchFamily="34" charset="0"/>
              </a:rPr>
              <a:t>Single NRT products deliver roughly half the nicotine smokers would get from their cigarettes.</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Geneva" panose="020B0503030404040204"/>
                <a:cs typeface="Arial" panose="020B0604020202020204" pitchFamily="34" charset="0"/>
              </a:rPr>
              <a:t>50-65% of tobacco users will need increased dosing of NRT to manage withdrawal and urges to smoke effectively. </a:t>
            </a:r>
            <a:r>
              <a:rPr lang="en-US" sz="1200" dirty="0">
                <a:effectLst/>
                <a:latin typeface="Century Gothic" panose="020B0502020202020204" pitchFamily="34" charset="0"/>
                <a:ea typeface="MS PGothic" panose="020B0600070205080204" pitchFamily="34" charset="-128"/>
                <a:cs typeface="Arial" panose="020B0604020202020204" pitchFamily="34" charset="0"/>
              </a:rPr>
              <a:t>Selecting an NRT treatment plan to match a smoker’s unique needs is required to enhance success with smoking cessation.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Used for 8-12 weeks (or longer). Reduced over time or full dose can be maintained.</a:t>
            </a:r>
            <a:endParaRPr lang="en-GB" sz="1200" b="1" dirty="0">
              <a:effectLst/>
              <a:latin typeface="Times New Roman" panose="02020603050405020304" pitchFamily="18" charset="0"/>
              <a:ea typeface="Geneva" panose="020B0503030404040204"/>
              <a:cs typeface="Arial" panose="020B0604020202020204" pitchFamily="34" charset="0"/>
            </a:endParaRPr>
          </a:p>
          <a:p>
            <a:pPr marL="0" lvl="0" indent="0">
              <a:buFont typeface="Symbol" panose="05050102010706020507" pitchFamily="18" charset="2"/>
              <a:buNone/>
            </a:pPr>
            <a:r>
              <a:rPr lang="en-GB" sz="1200" b="1" dirty="0">
                <a:effectLst/>
                <a:latin typeface="Times New Roman" panose="02020603050405020304" pitchFamily="18" charset="0"/>
                <a:ea typeface="Geneva" panose="020B0503030404040204"/>
                <a:cs typeface="Arial" panose="020B0604020202020204" pitchFamily="34" charset="0"/>
              </a:rPr>
              <a:t>	</a:t>
            </a:r>
            <a:r>
              <a:rPr lang="en-CA" sz="1200" dirty="0">
                <a:effectLst/>
                <a:latin typeface="Century Gothic" panose="020B0502020202020204" pitchFamily="34" charset="0"/>
                <a:ea typeface="Geneva" panose="020B0503030404040204"/>
                <a:cs typeface="Arial" panose="020B0604020202020204" pitchFamily="34" charset="0"/>
              </a:rPr>
              <a:t>NRT is generally prescribed for a 12-week period but it can be used for longer periods 	of time if required.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Geneva" panose="020B0503030404040204"/>
                <a:cs typeface="Arial" panose="020B0604020202020204" pitchFamily="34" charset="0"/>
              </a:rPr>
              <a:t>The dose of NRT can be reduced over time for a gradual reduction of nicotine </a:t>
            </a:r>
            <a:r>
              <a:rPr lang="el-GR" sz="1200" dirty="0">
                <a:effectLst/>
                <a:latin typeface="Century Gothic" panose="020B0502020202020204" pitchFamily="34" charset="0"/>
                <a:ea typeface="Geneva" panose="020B0503030404040204"/>
                <a:cs typeface="Arial" panose="020B0604020202020204" pitchFamily="34" charset="0"/>
              </a:rPr>
              <a:t>ο</a:t>
            </a:r>
            <a:r>
              <a:rPr lang="en-CA" sz="1200" dirty="0">
                <a:effectLst/>
                <a:latin typeface="Century Gothic" panose="020B0502020202020204" pitchFamily="34" charset="0"/>
                <a:ea typeface="Geneva" panose="020B0503030404040204"/>
                <a:cs typeface="Arial" panose="020B0604020202020204" pitchFamily="34" charset="0"/>
              </a:rPr>
              <a:t>r full dose can be maintained for the 12 weeks.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Long term use is safe</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MS PGothic" panose="020B0600070205080204" pitchFamily="34" charset="-128"/>
                <a:cs typeface="Arial" panose="020B0604020202020204" pitchFamily="34" charset="0"/>
              </a:rPr>
              <a:t>Those who experience exposure to environmental cues to smoke, those who have experienced difficulty with withdrawal when quitting in the past, or those who smoke within 30 minutes of waking will require more NRT than other smokers. </a:t>
            </a:r>
            <a:r>
              <a:rPr lang="en-US" sz="1200" dirty="0">
                <a:effectLst/>
                <a:latin typeface="Century Gothic" panose="020B0502020202020204" pitchFamily="34" charset="0"/>
                <a:ea typeface="Geneva" panose="020B0503030404040204"/>
                <a:cs typeface="Arial" panose="020B0604020202020204" pitchFamily="34" charset="0"/>
              </a:rPr>
              <a:t>Heaviness of Smoking (cigarettes per day and time to first cigarette) will assist with guiding use of NRT.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Geneva" panose="020B0503030404040204"/>
                <a:cs typeface="Arial" panose="020B0604020202020204" pitchFamily="34" charset="0"/>
              </a:rPr>
              <a:t>Many patients will benefit from use for 6 months or longer and this is safe and has been shown to prevent relapse back to smoking. Often patients use a single product long term to manage urges to smoke. For SMI patients this can often be to assist with replacing smoking rituals, helping deal with stressful situations, social anxiety, etc.</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lvl="1"/>
            <a:r>
              <a:rPr lang="en-US" sz="1200" dirty="0">
                <a:effectLst/>
                <a:latin typeface="Century Gothic" panose="020B0502020202020204" pitchFamily="34" charset="0"/>
                <a:ea typeface="Geneva" panose="020B0503030404040204"/>
                <a:cs typeface="Arial" panose="020B0604020202020204" pitchFamily="34" charset="0"/>
              </a:rPr>
              <a:t>We sometimes hear of concerns from health care professionals about long term use of NRT among patients with SMI. The 2022 NICE guidance is a great resource which specifically addresses extended use of NRT for both those quitting and those who are Cutting Down to Stop or reducing as being both safe and effective.</a:t>
            </a:r>
            <a:endParaRPr lang="en-GB"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938986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Geneva" panose="020B0503030404040204"/>
                <a:cs typeface="Arial" panose="020B0604020202020204" pitchFamily="34" charset="0"/>
              </a:rPr>
              <a:t>The slide shows the seven NRT products available, including the long-acting nicotine patch and faster acting products: nicotine gum, inhalator, nasal spray, mouth spray, </a:t>
            </a:r>
            <a:r>
              <a:rPr lang="en-US" sz="1200" dirty="0" err="1">
                <a:effectLst/>
                <a:latin typeface="Century Gothic" panose="020B0502020202020204" pitchFamily="34" charset="0"/>
                <a:ea typeface="Geneva" panose="020B0503030404040204"/>
                <a:cs typeface="Arial" panose="020B0604020202020204" pitchFamily="34" charset="0"/>
              </a:rPr>
              <a:t>microtab</a:t>
            </a:r>
            <a:r>
              <a:rPr lang="en-US" sz="1200" dirty="0">
                <a:effectLst/>
                <a:latin typeface="Century Gothic" panose="020B0502020202020204" pitchFamily="34" charset="0"/>
                <a:ea typeface="Geneva" panose="020B0503030404040204"/>
                <a:cs typeface="Arial" panose="020B0604020202020204" pitchFamily="34" charset="0"/>
              </a:rPr>
              <a:t>, and lozenge and mini lozenge.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These products differ in the way they are used and in how much, and how rapidly, they deliver nicotine to the brain. We will look in detail at each NRT product in a few moments</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378509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Century Gothic" panose="020B0502020202020204" pitchFamily="34" charset="0"/>
                <a:ea typeface="Geneva" panose="020B0503030404040204"/>
                <a:cs typeface="Arial" panose="020B0604020202020204" pitchFamily="34" charset="0"/>
              </a:rPr>
              <a:t>Firstly, how much nicotine does nicotine replacement deliver versus nicotine delivery via cigarettes?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This graph shows nicotine blood concentration levels one hour following the smoking of a cigarette or administration of various forms of NRT. It illustrates the different speed of delivery and elimination of nicotine delivered in cigarettes compared with NRT.</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Black line: </a:t>
            </a:r>
            <a:r>
              <a:rPr lang="en-CA" sz="1200" b="1" dirty="0">
                <a:effectLst/>
                <a:latin typeface="Century Gothic" panose="020B0502020202020204" pitchFamily="34" charset="0"/>
                <a:ea typeface="Geneva" panose="020B0503030404040204"/>
                <a:cs typeface="Arial" panose="020B0604020202020204" pitchFamily="34" charset="0"/>
              </a:rPr>
              <a:t>cigarettes</a:t>
            </a:r>
            <a:r>
              <a:rPr lang="en-CA" sz="1200" dirty="0">
                <a:effectLst/>
                <a:latin typeface="Century Gothic" panose="020B0502020202020204" pitchFamily="34" charset="0"/>
                <a:ea typeface="Geneva" panose="020B0503030404040204"/>
                <a:cs typeface="Arial" panose="020B0604020202020204" pitchFamily="34" charset="0"/>
              </a:rPr>
              <a:t> are very efficient in delivering nicotine to the brain. Nicotine contained in a bolus of tobacco smoke is rapidly absorbed through the lining of the lungs and reaches the brain in about 10 seconds. </a:t>
            </a:r>
            <a:r>
              <a:rPr lang="en-US" sz="1200" dirty="0">
                <a:effectLst/>
                <a:latin typeface="Century Gothic" panose="020B0502020202020204" pitchFamily="34" charset="0"/>
                <a:ea typeface="Geneva" panose="020B0503030404040204"/>
                <a:cs typeface="Arial" panose="020B0604020202020204" pitchFamily="34" charset="0"/>
              </a:rPr>
              <a:t>Peak levels of nicotine are reached after about 10 minutes after smoking a cigarette and fall rapidly after that.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Blue line</a:t>
            </a:r>
            <a:r>
              <a:rPr lang="en-US" sz="1200" dirty="0">
                <a:effectLst/>
                <a:latin typeface="Century Gothic" panose="020B0502020202020204" pitchFamily="34" charset="0"/>
                <a:ea typeface="Geneva" panose="020B0503030404040204"/>
                <a:cs typeface="Arial" panose="020B0604020202020204" pitchFamily="34" charset="0"/>
              </a:rPr>
              <a:t>: with </a:t>
            </a:r>
            <a:r>
              <a:rPr lang="en-CA" sz="1200" b="1" dirty="0">
                <a:effectLst/>
                <a:latin typeface="Century Gothic" panose="020B0502020202020204" pitchFamily="34" charset="0"/>
                <a:ea typeface="Geneva" panose="020B0503030404040204"/>
                <a:cs typeface="Arial" panose="020B0604020202020204" pitchFamily="34" charset="0"/>
              </a:rPr>
              <a:t>patches </a:t>
            </a:r>
            <a:r>
              <a:rPr lang="en-CA" sz="1200" dirty="0">
                <a:effectLst/>
                <a:latin typeface="Century Gothic" panose="020B0502020202020204" pitchFamily="34" charset="0"/>
                <a:ea typeface="Geneva" panose="020B0503030404040204"/>
                <a:cs typeface="Arial" panose="020B0604020202020204" pitchFamily="34" charset="0"/>
              </a:rPr>
              <a:t>nicotine is absorbed through the skin and peak blood nicotine concentrations can take 2-3 hours to reach.</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Green, yellow and red lines</a:t>
            </a:r>
            <a:r>
              <a:rPr lang="en-US" sz="1200" dirty="0">
                <a:effectLst/>
                <a:latin typeface="Century Gothic" panose="020B0502020202020204" pitchFamily="34" charset="0"/>
                <a:ea typeface="Geneva" panose="020B0503030404040204"/>
                <a:cs typeface="Arial" panose="020B0604020202020204" pitchFamily="34" charset="0"/>
              </a:rPr>
              <a:t>: Fast-acting NRT products (e.g. </a:t>
            </a:r>
            <a:r>
              <a:rPr lang="en-US" sz="1200" b="1" dirty="0">
                <a:effectLst/>
                <a:latin typeface="Century Gothic" panose="020B0502020202020204" pitchFamily="34" charset="0"/>
                <a:ea typeface="Geneva" panose="020B0503030404040204"/>
                <a:cs typeface="Arial" panose="020B0604020202020204" pitchFamily="34" charset="0"/>
              </a:rPr>
              <a:t>gum, inhalator, </a:t>
            </a:r>
            <a:r>
              <a:rPr lang="en-US" sz="1200" b="1" dirty="0" err="1">
                <a:effectLst/>
                <a:latin typeface="Century Gothic" panose="020B0502020202020204" pitchFamily="34" charset="0"/>
                <a:ea typeface="Geneva" panose="020B0503030404040204"/>
                <a:cs typeface="Arial" panose="020B0604020202020204" pitchFamily="34" charset="0"/>
              </a:rPr>
              <a:t>microtabs</a:t>
            </a:r>
            <a:r>
              <a:rPr lang="en-US" sz="1200" b="1" dirty="0">
                <a:effectLst/>
                <a:latin typeface="Century Gothic" panose="020B0502020202020204" pitchFamily="34" charset="0"/>
                <a:ea typeface="Geneva" panose="020B0503030404040204"/>
                <a:cs typeface="Arial" panose="020B0604020202020204" pitchFamily="34" charset="0"/>
              </a:rPr>
              <a:t>, lozenges, mouth spray </a:t>
            </a:r>
            <a:r>
              <a:rPr lang="en-US" sz="1200" dirty="0">
                <a:effectLst/>
                <a:latin typeface="Century Gothic" panose="020B0502020202020204" pitchFamily="34" charset="0"/>
                <a:ea typeface="Geneva" panose="020B0503030404040204"/>
                <a:cs typeface="Arial" panose="020B0604020202020204" pitchFamily="34" charset="0"/>
              </a:rPr>
              <a:t>and </a:t>
            </a:r>
            <a:r>
              <a:rPr lang="en-US" sz="1200" b="1" dirty="0">
                <a:effectLst/>
                <a:latin typeface="Century Gothic" panose="020B0502020202020204" pitchFamily="34" charset="0"/>
                <a:ea typeface="Geneva" panose="020B0503030404040204"/>
                <a:cs typeface="Arial" panose="020B0604020202020204" pitchFamily="34" charset="0"/>
              </a:rPr>
              <a:t>nasal spray</a:t>
            </a:r>
            <a:r>
              <a:rPr lang="en-US" sz="1200" dirty="0">
                <a:effectLst/>
                <a:latin typeface="Century Gothic" panose="020B0502020202020204" pitchFamily="34" charset="0"/>
                <a:ea typeface="Geneva" panose="020B0503030404040204"/>
                <a:cs typeface="Arial" panose="020B0604020202020204" pitchFamily="34" charset="0"/>
              </a:rPr>
              <a:t>) fall somewhere between the peak nicotine doses delivered by cigarettes and the steady dose delivery of patches. The fastest delivery is from the nasal spray and mouth spray.</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It will be necessary to manage patient expectations of what NRT can do for them and how NRT can never get nicotine to brain as fast as when it’s attached to tobacco smoke. Patients often complain or feel dissatisfied that NRT doesn’t take away cravings straight away, underscoring the importance of getting ahead of the urge to smoke. </a:t>
            </a:r>
            <a:endParaRPr lang="en-GB" sz="1200" dirty="0">
              <a:effectLst/>
              <a:latin typeface="Times New Roman" panose="02020603050405020304" pitchFamily="18" charset="0"/>
              <a:ea typeface="Times New Roman" panose="02020603050405020304" pitchFamily="18"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r>
              <a:rPr lang="en-US" sz="1200" b="1" i="0" u="none" kern="1200" baseline="0" dirty="0">
                <a:solidFill>
                  <a:schemeClr val="tx1"/>
                </a:solidFill>
                <a:effectLst/>
                <a:latin typeface="Century Gothic" panose="020B0502020202020204" pitchFamily="34" charset="0"/>
                <a:ea typeface="Geneva" pitchFamily="-109" charset="0"/>
                <a:cs typeface="Geneva" pitchFamily="-109" charset="0"/>
              </a:rPr>
              <a:t>Source:</a:t>
            </a:r>
            <a:r>
              <a:rPr kumimoji="0" lang="en-US" sz="1200" b="1" i="0" u="none" kern="1200" baseline="0" dirty="0">
                <a:solidFill>
                  <a:schemeClr val="tx1"/>
                </a:solidFill>
                <a:effectLst/>
                <a:latin typeface="Century Gothic" panose="020B0502020202020204" pitchFamily="34" charset="0"/>
                <a:ea typeface="Geneva" pitchFamily="-109" charset="0"/>
                <a:cs typeface="Geneva" pitchFamily="-109" charset="0"/>
              </a:rPr>
              <a:t> </a:t>
            </a:r>
          </a:p>
          <a:p>
            <a:r>
              <a:rPr lang="en-GB" sz="1200" dirty="0">
                <a:solidFill>
                  <a:schemeClr val="tx1"/>
                </a:solidFill>
                <a:latin typeface="Century Gothic" panose="020B0502020202020204" pitchFamily="34" charset="0"/>
              </a:rPr>
              <a:t>Royal College of Physicians, </a:t>
            </a:r>
            <a:r>
              <a:rPr lang="en-GB" sz="1200" i="1" dirty="0">
                <a:solidFill>
                  <a:schemeClr val="tx1"/>
                </a:solidFill>
                <a:latin typeface="Century Gothic" panose="020B0502020202020204" pitchFamily="34" charset="0"/>
              </a:rPr>
              <a:t>Nicotine Addiction in Britain. </a:t>
            </a:r>
            <a:r>
              <a:rPr lang="en-GB" sz="1200" dirty="0">
                <a:solidFill>
                  <a:schemeClr val="tx1"/>
                </a:solidFill>
                <a:latin typeface="Century Gothic" panose="020B0502020202020204" pitchFamily="34" charset="0"/>
              </a:rPr>
              <a:t>A report of the Tobacco Advisory Group of the Royal College of Physicians. London, RCP</a:t>
            </a:r>
            <a:r>
              <a:rPr lang="en-GB" sz="1200" i="1" dirty="0">
                <a:solidFill>
                  <a:schemeClr val="tx1"/>
                </a:solidFill>
                <a:latin typeface="Century Gothic" panose="020B0502020202020204" pitchFamily="34" charset="0"/>
              </a:rPr>
              <a:t>, </a:t>
            </a:r>
            <a:r>
              <a:rPr lang="en-GB" sz="1200" dirty="0">
                <a:solidFill>
                  <a:schemeClr val="tx1"/>
                </a:solidFill>
                <a:latin typeface="Century Gothic" panose="020B0502020202020204" pitchFamily="34" charset="0"/>
              </a:rPr>
              <a:t>2000</a:t>
            </a:r>
          </a:p>
          <a:p>
            <a:endParaRPr lang="en-US" sz="1200" dirty="0">
              <a:latin typeface="Century Gothic" panose="020B0502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464465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Geneva" panose="020B0503030404040204"/>
                <a:cs typeface="Arial" panose="020B0604020202020204" pitchFamily="34" charset="0"/>
              </a:rPr>
              <a:t>[Read slide aloud]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26709361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dirty="0">
                <a:effectLst/>
                <a:latin typeface="Century Gothic" panose="020B0502020202020204" pitchFamily="34" charset="0"/>
                <a:ea typeface="Geneva" panose="020B0503030404040204"/>
                <a:cs typeface="Arial" panose="020B0604020202020204" pitchFamily="34" charset="0"/>
              </a:rPr>
              <a:t>By combining two forms of NRT we can achieve a therapeutic dose of nicotine to assist with urges to smoke and withdrawal.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Meta-analyses have shown that while NRT monotherapy approximately doubles the abstinence rates compared to placebo, </a:t>
            </a:r>
            <a:r>
              <a:rPr lang="en-CA" sz="1200" dirty="0">
                <a:effectLst/>
                <a:latin typeface="Century Gothic" panose="020B0502020202020204" pitchFamily="34" charset="0"/>
                <a:ea typeface="MS PGothic" panose="020B0600070205080204" pitchFamily="34" charset="-128"/>
                <a:cs typeface="Arial" panose="020B0604020202020204" pitchFamily="34" charset="0"/>
              </a:rPr>
              <a:t>combining NRT products has been shown to significantly increase success with quitting.</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A 16-hour or 24-hour NRT patch and oral NRT (i.e., combination NRT) is generally recommended.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Sour</a:t>
            </a:r>
            <a:r>
              <a:rPr lang="en-US" sz="1200" b="1" dirty="0">
                <a:effectLst/>
                <a:latin typeface="Century Gothic" panose="020B0502020202020204" pitchFamily="34" charset="0"/>
                <a:ea typeface="Geneva" panose="020B0503030404040204"/>
                <a:cs typeface="Arial" panose="020B0604020202020204" pitchFamily="34" charset="0"/>
              </a:rPr>
              <a:t>ces: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Cahill K, Stevens S, </a:t>
            </a:r>
            <a:r>
              <a:rPr lang="en-US" sz="1200" dirty="0" err="1">
                <a:effectLst/>
                <a:latin typeface="Century Gothic" panose="020B0502020202020204" pitchFamily="34" charset="0"/>
                <a:ea typeface="Geneva" panose="020B0503030404040204"/>
                <a:cs typeface="Arial" panose="020B0604020202020204" pitchFamily="34" charset="0"/>
              </a:rPr>
              <a:t>Perera</a:t>
            </a:r>
            <a:r>
              <a:rPr lang="en-US" sz="1200" dirty="0">
                <a:effectLst/>
                <a:latin typeface="Century Gothic" panose="020B0502020202020204" pitchFamily="34" charset="0"/>
                <a:ea typeface="Geneva" panose="020B0503030404040204"/>
                <a:cs typeface="Arial" panose="020B0604020202020204" pitchFamily="34" charset="0"/>
              </a:rPr>
              <a:t> R, Lancaster T. Pharmacological interventions for smoking cessation: an overview and network meta</a:t>
            </a:r>
            <a:r>
              <a:rPr lang="en-US" sz="1200" dirty="0">
                <a:effectLst/>
                <a:latin typeface="Cambria Math" panose="02040503050406030204" pitchFamily="18" charset="0"/>
                <a:ea typeface="Geneva" panose="020B0503030404040204"/>
                <a:cs typeface="Cambria Math" panose="02040503050406030204" pitchFamily="18" charset="0"/>
              </a:rPr>
              <a:t>‐</a:t>
            </a:r>
            <a:r>
              <a:rPr lang="en-US" sz="1200" dirty="0">
                <a:effectLst/>
                <a:latin typeface="Century Gothic" panose="020B0502020202020204" pitchFamily="34" charset="0"/>
                <a:ea typeface="Geneva" panose="020B0503030404040204"/>
                <a:cs typeface="Arial" panose="020B0604020202020204" pitchFamily="34" charset="0"/>
              </a:rPr>
              <a:t>analysis. Cochrane Database of Systematic Reviews 2013, 5. Art. No.: CD009329. DOI: </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3"/>
              </a:rPr>
              <a:t>http://dx.doi.org/10.1002/14651858.CD009329.pub2</a:t>
            </a:r>
            <a:r>
              <a:rPr lang="en-US"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err="1">
                <a:effectLst/>
                <a:latin typeface="Century Gothic" panose="020B0502020202020204" pitchFamily="34" charset="0"/>
                <a:ea typeface="MS PGothic" panose="020B0600070205080204" pitchFamily="34" charset="-128"/>
                <a:cs typeface="Arial" panose="020B0604020202020204" pitchFamily="34" charset="0"/>
              </a:rPr>
              <a:t>Lindson</a:t>
            </a:r>
            <a:r>
              <a:rPr lang="en-US" sz="1200" dirty="0">
                <a:effectLst/>
                <a:latin typeface="Century Gothic" panose="020B0502020202020204" pitchFamily="34" charset="0"/>
                <a:ea typeface="MS PGothic" panose="020B0600070205080204" pitchFamily="34" charset="-128"/>
                <a:cs typeface="Arial" panose="020B0604020202020204" pitchFamily="34" charset="0"/>
              </a:rPr>
              <a:t> N, </a:t>
            </a:r>
            <a:r>
              <a:rPr lang="en-US" sz="1200" dirty="0" err="1">
                <a:effectLst/>
                <a:latin typeface="Century Gothic" panose="020B0502020202020204" pitchFamily="34" charset="0"/>
                <a:ea typeface="MS PGothic" panose="020B0600070205080204" pitchFamily="34" charset="-128"/>
                <a:cs typeface="Arial" panose="020B0604020202020204" pitchFamily="34" charset="0"/>
              </a:rPr>
              <a:t>Chepkin</a:t>
            </a:r>
            <a:r>
              <a:rPr lang="en-US" sz="1200" dirty="0">
                <a:effectLst/>
                <a:latin typeface="Century Gothic" panose="020B0502020202020204" pitchFamily="34" charset="0"/>
                <a:ea typeface="MS PGothic" panose="020B0600070205080204" pitchFamily="34" charset="-128"/>
                <a:cs typeface="Arial" panose="020B0604020202020204" pitchFamily="34" charset="0"/>
              </a:rPr>
              <a:t> SC, Ye W, et al. Different doses, duration, and modes of delivery of nicotine replacement therapy for smoking cessation. Cochrane Database Syst </a:t>
            </a:r>
            <a:r>
              <a:rPr lang="pt-BR" sz="1200" dirty="0">
                <a:effectLst/>
                <a:latin typeface="Century Gothic" panose="020B0502020202020204" pitchFamily="34" charset="0"/>
                <a:ea typeface="MS PGothic" panose="020B0600070205080204" pitchFamily="34" charset="-128"/>
                <a:cs typeface="Arial" panose="020B0604020202020204" pitchFamily="34" charset="0"/>
              </a:rPr>
              <a:t>Rev. 2019, Issue 4. Art. No.: CD013308.</a:t>
            </a:r>
            <a:endParaRPr lang="en-GB" sz="1200" dirty="0">
              <a:effectLst/>
              <a:latin typeface="Times New Roman" panose="02020603050405020304" pitchFamily="18" charset="0"/>
              <a:ea typeface="Times New Roman" panose="02020603050405020304" pitchFamily="18"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2081832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effectLst/>
                <a:latin typeface="Century Gothic" panose="020B0502020202020204" pitchFamily="34" charset="0"/>
                <a:ea typeface="Geneva" panose="020B0503030404040204"/>
                <a:cs typeface="Arial" panose="020B0604020202020204" pitchFamily="34" charset="0"/>
              </a:rPr>
              <a:t>Varenicline (also known as </a:t>
            </a:r>
            <a:r>
              <a:rPr lang="en-GB" sz="1200" dirty="0" err="1">
                <a:effectLst/>
                <a:latin typeface="Century Gothic" panose="020B0502020202020204" pitchFamily="34" charset="0"/>
                <a:ea typeface="Geneva" panose="020B0503030404040204"/>
                <a:cs typeface="Arial" panose="020B0604020202020204" pitchFamily="34" charset="0"/>
              </a:rPr>
              <a:t>Champix</a:t>
            </a:r>
            <a:r>
              <a:rPr lang="en-GB" sz="1200" dirty="0">
                <a:effectLst/>
                <a:latin typeface="Century Gothic" panose="020B0502020202020204" pitchFamily="34" charset="0"/>
                <a:ea typeface="Geneva" panose="020B0503030404040204"/>
                <a:cs typeface="Arial" panose="020B0604020202020204" pitchFamily="34" charset="0"/>
              </a:rPr>
              <a:t>) is a first-line quit smoking medication.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It comes in tablet form</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Requires a prescription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Varenicline is one of the most effective stop smoking medications, with strong evidence supporting its value in helping both the general population of smokers as well as those with SMI quit.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Varenicline works directly at the level of the nicotine receptors in the brain that nicotine normally attaches to (specifically, the </a:t>
            </a:r>
            <a:r>
              <a:rPr lang="en-US" sz="1200" dirty="0">
                <a:effectLst/>
                <a:latin typeface="Century Gothic" panose="020B0502020202020204" pitchFamily="34" charset="0"/>
                <a:ea typeface="Geneva" panose="020B0503030404040204"/>
                <a:cs typeface="Arial" panose="020B0604020202020204" pitchFamily="34" charset="0"/>
                <a:sym typeface="Symbol" panose="05050102010706020507" pitchFamily="18" charset="2"/>
              </a:rPr>
              <a:t></a:t>
            </a:r>
            <a:r>
              <a:rPr lang="en-US" sz="1200" dirty="0">
                <a:effectLst/>
                <a:latin typeface="Century Gothic" panose="020B0502020202020204" pitchFamily="34" charset="0"/>
                <a:ea typeface="Geneva" panose="020B0503030404040204"/>
                <a:cs typeface="Arial" panose="020B0604020202020204" pitchFamily="34" charset="0"/>
              </a:rPr>
              <a:t>4</a:t>
            </a:r>
            <a:r>
              <a:rPr lang="en-US" sz="1200" dirty="0">
                <a:effectLst/>
                <a:latin typeface="Century Gothic" panose="020B0502020202020204" pitchFamily="34" charset="0"/>
                <a:ea typeface="Geneva" panose="020B0503030404040204"/>
                <a:cs typeface="Arial" panose="020B0604020202020204" pitchFamily="34" charset="0"/>
                <a:sym typeface="Symbol" panose="05050102010706020507" pitchFamily="18" charset="2"/>
              </a:rPr>
              <a:t></a:t>
            </a:r>
            <a:r>
              <a:rPr lang="en-US" sz="1200" dirty="0">
                <a:effectLst/>
                <a:latin typeface="Century Gothic" panose="020B0502020202020204" pitchFamily="34" charset="0"/>
                <a:ea typeface="Geneva" panose="020B0503030404040204"/>
                <a:cs typeface="Arial" panose="020B0604020202020204" pitchFamily="34" charset="0"/>
              </a:rPr>
              <a:t>2 nicotinic </a:t>
            </a:r>
            <a:r>
              <a:rPr lang="en-US" sz="1200" dirty="0" err="1">
                <a:effectLst/>
                <a:latin typeface="Century Gothic" panose="020B0502020202020204" pitchFamily="34" charset="0"/>
                <a:ea typeface="Geneva" panose="020B0503030404040204"/>
                <a:cs typeface="Arial" panose="020B0604020202020204" pitchFamily="34" charset="0"/>
              </a:rPr>
              <a:t>ACh</a:t>
            </a:r>
            <a:r>
              <a:rPr lang="en-US" sz="1200" dirty="0">
                <a:effectLst/>
                <a:latin typeface="Century Gothic" panose="020B0502020202020204" pitchFamily="34" charset="0"/>
                <a:ea typeface="Geneva" panose="020B0503030404040204"/>
                <a:cs typeface="Arial" panose="020B0604020202020204" pitchFamily="34" charset="0"/>
              </a:rPr>
              <a:t> receptor).</a:t>
            </a:r>
            <a:endParaRPr lang="en-GB" sz="1200" dirty="0">
              <a:effectLst/>
              <a:latin typeface="Times New Roman" panose="02020603050405020304" pitchFamily="18" charset="0"/>
              <a:ea typeface="Times New Roman" panose="02020603050405020304" pitchFamily="18" charset="0"/>
            </a:endParaRPr>
          </a:p>
          <a:p>
            <a:r>
              <a:rPr lang="en-US" sz="1200" i="1"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Varenicline woks in two ways to help people stop smoking: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[Read slide aloud]</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b="1" dirty="0">
                <a:effectLst/>
                <a:latin typeface="Century Gothic" panose="020B0502020202020204" pitchFamily="34" charset="0"/>
                <a:ea typeface="MS PGothic" panose="020B0600070205080204" pitchFamily="34" charset="-128"/>
                <a:cs typeface="Arial" panose="020B0604020202020204" pitchFamily="34" charset="0"/>
              </a:rPr>
              <a:t>Reduces nicotine withdrawal symptoms and cravings </a:t>
            </a:r>
            <a:r>
              <a:rPr lang="en-GB" sz="1200" dirty="0">
                <a:effectLst/>
                <a:latin typeface="Century Gothic" panose="020B0502020202020204" pitchFamily="34" charset="0"/>
                <a:ea typeface="MS PGothic" panose="020B0600070205080204" pitchFamily="34" charset="-128"/>
                <a:cs typeface="Arial" panose="020B0604020202020204" pitchFamily="34" charset="0"/>
              </a:rPr>
              <a:t>by partially stimulating nicotine receptors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b="1" dirty="0">
                <a:effectLst/>
                <a:latin typeface="Century Gothic" panose="020B0502020202020204" pitchFamily="34" charset="0"/>
                <a:ea typeface="MS PGothic" panose="020B0600070205080204" pitchFamily="34" charset="-128"/>
                <a:cs typeface="Arial" panose="020B0604020202020204" pitchFamily="34" charset="0"/>
              </a:rPr>
              <a:t>Blocks some of the ‘rewarding’ effects of smoking. Meaning less pleasure, enjoyment when you smoke</a:t>
            </a:r>
            <a:endParaRPr lang="en-GB" sz="1200" dirty="0">
              <a:effectLst/>
              <a:latin typeface="Times New Roman" panose="02020603050405020304" pitchFamily="18" charset="0"/>
              <a:ea typeface="Times New Roman" panose="02020603050405020304" pitchFamily="18" charset="0"/>
            </a:endParaRPr>
          </a:p>
          <a:p>
            <a:pPr marL="457200"/>
            <a:r>
              <a:rPr lang="en-US" sz="1200" dirty="0">
                <a:effectLst/>
                <a:latin typeface="Century Gothic" panose="020B0502020202020204" pitchFamily="34" charset="0"/>
                <a:ea typeface="Geneva" panose="020B0503030404040204"/>
                <a:cs typeface="Arial" panose="020B0604020202020204" pitchFamily="34" charset="0"/>
              </a:rPr>
              <a:t>Varenicline reduces cravings/urges to smoke. In addition, if a patient does smoke, they no longer get the reinforcing pleasurable effects of tobacco use.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However, in autumn 2021 Pfizer, the manufacturer of </a:t>
            </a:r>
            <a:r>
              <a:rPr lang="en-GB" sz="1200" dirty="0" err="1">
                <a:effectLst/>
                <a:latin typeface="Century Gothic" panose="020B0502020202020204" pitchFamily="34" charset="0"/>
                <a:ea typeface="Geneva" panose="020B0503030404040204"/>
                <a:cs typeface="Arial" panose="020B0604020202020204" pitchFamily="34" charset="0"/>
              </a:rPr>
              <a:t>Champix</a:t>
            </a:r>
            <a:r>
              <a:rPr lang="en-GB" sz="1200" dirty="0">
                <a:effectLst/>
                <a:latin typeface="Century Gothic" panose="020B0502020202020204" pitchFamily="34" charset="0"/>
                <a:ea typeface="Geneva" panose="020B0503030404040204"/>
                <a:cs typeface="Arial" panose="020B0604020202020204" pitchFamily="34" charset="0"/>
              </a:rPr>
              <a:t>, announced supply issues. At present, varenicline is not currently available in the UK and we do not expect for it to be made available in the near future. Given this we are not going to review varenicline in great detail as part of today’s course but did want to ensure you were aware of how it works and that it’s not currently available.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There is more information on varenicline in the stop smoking medications sheet and also on our online course on stop smoking medications.  </a:t>
            </a:r>
            <a:r>
              <a:rPr lang="en-CA" sz="1200" dirty="0">
                <a:effectLst/>
                <a:latin typeface="Century Gothic" panose="020B0502020202020204" pitchFamily="34" charset="0"/>
                <a:ea typeface="Geneva" panose="020B0503030404040204"/>
                <a:cs typeface="Arial" panose="020B0604020202020204" pitchFamily="34" charset="0"/>
              </a:rPr>
              <a:t>Should varenicline or a medication with a similar mechanism of action become available, the NCSCT will issue new training. </a:t>
            </a:r>
          </a:p>
          <a:p>
            <a:endParaRPr lang="en-CA" sz="1200" dirty="0">
              <a:effectLst/>
              <a:latin typeface="Century Gothic" panose="020B0502020202020204" pitchFamily="34" charset="0"/>
              <a:ea typeface="Times New Roman" panose="02020603050405020304" pitchFamily="18" charset="0"/>
              <a:cs typeface="Arial" panose="020B0604020202020204" pitchFamily="34" charset="0"/>
            </a:endParaRPr>
          </a:p>
          <a:p>
            <a:r>
              <a:rPr lang="en-CA" sz="1200" b="1" dirty="0">
                <a:effectLst/>
                <a:latin typeface="Century Gothic" panose="020B0502020202020204" pitchFamily="34" charset="0"/>
                <a:ea typeface="Geneva" panose="020B0503030404040204"/>
                <a:cs typeface="Arial" panose="020B0604020202020204" pitchFamily="34" charset="0"/>
              </a:rPr>
              <a:t>Sources: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Geneva" panose="020B0503030404040204"/>
                <a:cs typeface="Arial" panose="020B0604020202020204" pitchFamily="34" charset="0"/>
              </a:rPr>
              <a:t>Varenicline for smoking cessation and reduction in people with severe mental illnesses: systematic review and meta-analysis </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3"/>
              </a:rPr>
              <a:t>Qi Wu</a:t>
            </a:r>
            <a:r>
              <a:rPr lang="en-CA" sz="1200" dirty="0">
                <a:effectLst/>
                <a:latin typeface="Century Gothic" panose="020B0502020202020204" pitchFamily="34" charset="0"/>
                <a:ea typeface="Geneva" panose="020B0503030404040204"/>
                <a:cs typeface="Arial" panose="020B0604020202020204" pitchFamily="34" charset="0"/>
              </a:rPr>
              <a:t>,</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4"/>
              </a:rPr>
              <a:t>Simon </a:t>
            </a:r>
            <a:r>
              <a:rPr lang="en-US" sz="1200" u="sng" dirty="0" err="1">
                <a:solidFill>
                  <a:srgbClr val="0563C1"/>
                </a:solidFill>
                <a:effectLst/>
                <a:latin typeface="Century Gothic" panose="020B0502020202020204" pitchFamily="34" charset="0"/>
                <a:ea typeface="Geneva" panose="020B0503030404040204"/>
                <a:cs typeface="Arial" panose="020B0604020202020204" pitchFamily="34" charset="0"/>
                <a:hlinkClick r:id="rId4"/>
              </a:rPr>
              <a:t>Gilbody</a:t>
            </a:r>
            <a:r>
              <a:rPr lang="en-CA" sz="1200" dirty="0">
                <a:effectLst/>
                <a:latin typeface="Century Gothic" panose="020B0502020202020204" pitchFamily="34" charset="0"/>
                <a:ea typeface="Geneva" panose="020B0503030404040204"/>
                <a:cs typeface="Arial" panose="020B0604020202020204" pitchFamily="34" charset="0"/>
              </a:rPr>
              <a:t>,</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5"/>
              </a:rPr>
              <a:t>Emily Peckham</a:t>
            </a:r>
            <a:r>
              <a:rPr lang="en-CA" sz="1200" dirty="0">
                <a:effectLst/>
                <a:latin typeface="Century Gothic" panose="020B0502020202020204" pitchFamily="34" charset="0"/>
                <a:ea typeface="Geneva" panose="020B0503030404040204"/>
                <a:cs typeface="Arial" panose="020B0604020202020204" pitchFamily="34" charset="0"/>
              </a:rPr>
              <a:t>,</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6"/>
              </a:rPr>
              <a:t>Sally </a:t>
            </a:r>
            <a:r>
              <a:rPr lang="en-US" sz="1200" u="sng" dirty="0" err="1">
                <a:solidFill>
                  <a:srgbClr val="0563C1"/>
                </a:solidFill>
                <a:effectLst/>
                <a:latin typeface="Century Gothic" panose="020B0502020202020204" pitchFamily="34" charset="0"/>
                <a:ea typeface="Geneva" panose="020B0503030404040204"/>
                <a:cs typeface="Arial" panose="020B0604020202020204" pitchFamily="34" charset="0"/>
                <a:hlinkClick r:id="rId6"/>
              </a:rPr>
              <a:t>Brabyn</a:t>
            </a:r>
            <a:r>
              <a:rPr lang="en-CA" sz="1200" dirty="0">
                <a:effectLst/>
                <a:latin typeface="Century Gothic" panose="020B0502020202020204" pitchFamily="34" charset="0"/>
                <a:ea typeface="Geneva" panose="020B0503030404040204"/>
                <a:cs typeface="Arial" panose="020B0604020202020204" pitchFamily="34" charset="0"/>
              </a:rPr>
              <a:t>,</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7"/>
              </a:rPr>
              <a:t>Steve Parrott</a:t>
            </a:r>
            <a:r>
              <a:rPr lang="en-CA" sz="1200" dirty="0">
                <a:effectLst/>
                <a:latin typeface="Century Gothic" panose="020B0502020202020204" pitchFamily="34" charset="0"/>
                <a:ea typeface="Geneva" panose="020B0503030404040204"/>
                <a:cs typeface="Arial" panose="020B0604020202020204" pitchFamily="34" charset="0"/>
              </a:rPr>
              <a:t> First published: 04 April 2016</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err="1">
                <a:effectLst/>
                <a:latin typeface="Century Gothic" panose="020B0502020202020204" pitchFamily="34" charset="0"/>
                <a:ea typeface="Geneva" panose="020B0503030404040204"/>
                <a:cs typeface="Arial" panose="020B0604020202020204" pitchFamily="34" charset="0"/>
              </a:rPr>
              <a:t>Evins</a:t>
            </a:r>
            <a:r>
              <a:rPr lang="en-CA" sz="1200" dirty="0">
                <a:effectLst/>
                <a:latin typeface="Century Gothic" panose="020B0502020202020204" pitchFamily="34" charset="0"/>
                <a:ea typeface="Geneva" panose="020B0503030404040204"/>
                <a:cs typeface="Arial" panose="020B0604020202020204" pitchFamily="34" charset="0"/>
              </a:rPr>
              <a:t> AE, </a:t>
            </a:r>
            <a:r>
              <a:rPr lang="en-CA" sz="1200" dirty="0" err="1">
                <a:effectLst/>
                <a:latin typeface="Century Gothic" panose="020B0502020202020204" pitchFamily="34" charset="0"/>
                <a:ea typeface="Geneva" panose="020B0503030404040204"/>
                <a:cs typeface="Arial" panose="020B0604020202020204" pitchFamily="34" charset="0"/>
              </a:rPr>
              <a:t>Benowitz</a:t>
            </a:r>
            <a:r>
              <a:rPr lang="en-CA" sz="1200" dirty="0">
                <a:effectLst/>
                <a:latin typeface="Century Gothic" panose="020B0502020202020204" pitchFamily="34" charset="0"/>
                <a:ea typeface="Geneva" panose="020B0503030404040204"/>
                <a:cs typeface="Arial" panose="020B0604020202020204" pitchFamily="34" charset="0"/>
              </a:rPr>
              <a:t> NL, West R, Russ C, McRae T, Lawrence D, </a:t>
            </a:r>
            <a:r>
              <a:rPr lang="en-CA" sz="1200" dirty="0" err="1">
                <a:effectLst/>
                <a:latin typeface="Century Gothic" panose="020B0502020202020204" pitchFamily="34" charset="0"/>
                <a:ea typeface="Geneva" panose="020B0503030404040204"/>
                <a:cs typeface="Arial" panose="020B0604020202020204" pitchFamily="34" charset="0"/>
              </a:rPr>
              <a:t>Krishen</a:t>
            </a:r>
            <a:r>
              <a:rPr lang="en-CA" sz="1200" dirty="0">
                <a:effectLst/>
                <a:latin typeface="Century Gothic" panose="020B0502020202020204" pitchFamily="34" charset="0"/>
                <a:ea typeface="Geneva" panose="020B0503030404040204"/>
                <a:cs typeface="Arial" panose="020B0604020202020204" pitchFamily="34" charset="0"/>
              </a:rPr>
              <a:t> A, St Aubin L, </a:t>
            </a:r>
            <a:r>
              <a:rPr lang="en-CA" sz="1200" dirty="0" err="1">
                <a:effectLst/>
                <a:latin typeface="Century Gothic" panose="020B0502020202020204" pitchFamily="34" charset="0"/>
                <a:ea typeface="Geneva" panose="020B0503030404040204"/>
                <a:cs typeface="Arial" panose="020B0604020202020204" pitchFamily="34" charset="0"/>
              </a:rPr>
              <a:t>Maravic</a:t>
            </a:r>
            <a:r>
              <a:rPr lang="en-CA" sz="1200" dirty="0">
                <a:effectLst/>
                <a:latin typeface="Century Gothic" panose="020B0502020202020204" pitchFamily="34" charset="0"/>
                <a:ea typeface="Geneva" panose="020B0503030404040204"/>
                <a:cs typeface="Arial" panose="020B0604020202020204" pitchFamily="34" charset="0"/>
              </a:rPr>
              <a:t> MC, </a:t>
            </a:r>
            <a:r>
              <a:rPr lang="en-CA" sz="1200" dirty="0" err="1">
                <a:effectLst/>
                <a:latin typeface="Century Gothic" panose="020B0502020202020204" pitchFamily="34" charset="0"/>
                <a:ea typeface="Geneva" panose="020B0503030404040204"/>
                <a:cs typeface="Arial" panose="020B0604020202020204" pitchFamily="34" charset="0"/>
              </a:rPr>
              <a:t>Anthenelli</a:t>
            </a:r>
            <a:r>
              <a:rPr lang="en-CA" sz="1200" dirty="0">
                <a:effectLst/>
                <a:latin typeface="Century Gothic" panose="020B0502020202020204" pitchFamily="34" charset="0"/>
                <a:ea typeface="Geneva" panose="020B0503030404040204"/>
                <a:cs typeface="Arial" panose="020B0604020202020204" pitchFamily="34" charset="0"/>
              </a:rPr>
              <a:t> RM. Neuropsychiatric Safety and Efficacy of Varenicline, Bupropion, and Nicotine Patch in Smokers With Psychotic, Anxiety, and Mood Disorders in the EAGLES Trial. J Clin </a:t>
            </a:r>
            <a:r>
              <a:rPr lang="en-CA" sz="1200" dirty="0" err="1">
                <a:effectLst/>
                <a:latin typeface="Century Gothic" panose="020B0502020202020204" pitchFamily="34" charset="0"/>
                <a:ea typeface="Geneva" panose="020B0503030404040204"/>
                <a:cs typeface="Arial" panose="020B0604020202020204" pitchFamily="34" charset="0"/>
              </a:rPr>
              <a:t>Psychopharmacol</a:t>
            </a:r>
            <a:r>
              <a:rPr lang="en-CA" sz="1200" dirty="0">
                <a:effectLst/>
                <a:latin typeface="Century Gothic" panose="020B0502020202020204" pitchFamily="34" charset="0"/>
                <a:ea typeface="Geneva" panose="020B0503030404040204"/>
                <a:cs typeface="Arial" panose="020B0604020202020204" pitchFamily="34" charset="0"/>
              </a:rPr>
              <a:t>. 2019 Mar/Apr;39(2):108-116. </a:t>
            </a:r>
            <a:r>
              <a:rPr lang="en-CA" sz="1200" dirty="0" err="1">
                <a:effectLst/>
                <a:latin typeface="Century Gothic" panose="020B0502020202020204" pitchFamily="34" charset="0"/>
                <a:ea typeface="Geneva" panose="020B0503030404040204"/>
                <a:cs typeface="Arial" panose="020B0604020202020204" pitchFamily="34" charset="0"/>
              </a:rPr>
              <a:t>doi</a:t>
            </a:r>
            <a:r>
              <a:rPr lang="en-CA" sz="1200" dirty="0">
                <a:effectLst/>
                <a:latin typeface="Century Gothic" panose="020B0502020202020204" pitchFamily="34" charset="0"/>
                <a:ea typeface="Geneva" panose="020B0503030404040204"/>
                <a:cs typeface="Arial" panose="020B0604020202020204" pitchFamily="34" charset="0"/>
              </a:rPr>
              <a:t>: 10.1097/JCP.0000000000001015. PMID: 30811371; PMCID: PMC6488024.</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err="1">
                <a:effectLst/>
                <a:latin typeface="Century Gothic" panose="020B0502020202020204" pitchFamily="34" charset="0"/>
                <a:ea typeface="Geneva" panose="020B0503030404040204"/>
                <a:cs typeface="Arial" panose="020B0604020202020204" pitchFamily="34" charset="0"/>
              </a:rPr>
              <a:t>Anthenelli</a:t>
            </a:r>
            <a:r>
              <a:rPr lang="en-CA" sz="1200" dirty="0">
                <a:effectLst/>
                <a:latin typeface="Century Gothic" panose="020B0502020202020204" pitchFamily="34" charset="0"/>
                <a:ea typeface="Geneva" panose="020B0503030404040204"/>
                <a:cs typeface="Arial" panose="020B0604020202020204" pitchFamily="34" charset="0"/>
              </a:rPr>
              <a:t> RM, </a:t>
            </a:r>
            <a:r>
              <a:rPr lang="en-CA" sz="1200" dirty="0" err="1">
                <a:effectLst/>
                <a:latin typeface="Century Gothic" panose="020B0502020202020204" pitchFamily="34" charset="0"/>
                <a:ea typeface="Geneva" panose="020B0503030404040204"/>
                <a:cs typeface="Arial" panose="020B0604020202020204" pitchFamily="34" charset="0"/>
              </a:rPr>
              <a:t>Benowitz</a:t>
            </a:r>
            <a:r>
              <a:rPr lang="en-CA" sz="1200" dirty="0">
                <a:effectLst/>
                <a:latin typeface="Century Gothic" panose="020B0502020202020204" pitchFamily="34" charset="0"/>
                <a:ea typeface="Geneva" panose="020B0503030404040204"/>
                <a:cs typeface="Arial" panose="020B0604020202020204" pitchFamily="34" charset="0"/>
              </a:rPr>
              <a:t> NL, West R, St Aubin L, McRae T, Lawrence D, Ascher J, Russ C, </a:t>
            </a:r>
            <a:r>
              <a:rPr lang="en-CA" sz="1200" dirty="0" err="1">
                <a:effectLst/>
                <a:latin typeface="Century Gothic" panose="020B0502020202020204" pitchFamily="34" charset="0"/>
                <a:ea typeface="Geneva" panose="020B0503030404040204"/>
                <a:cs typeface="Arial" panose="020B0604020202020204" pitchFamily="34" charset="0"/>
              </a:rPr>
              <a:t>Krishen</a:t>
            </a:r>
            <a:r>
              <a:rPr lang="en-CA" sz="1200" dirty="0">
                <a:effectLst/>
                <a:latin typeface="Century Gothic" panose="020B0502020202020204" pitchFamily="34" charset="0"/>
                <a:ea typeface="Geneva" panose="020B0503030404040204"/>
                <a:cs typeface="Arial" panose="020B0604020202020204" pitchFamily="34" charset="0"/>
              </a:rPr>
              <a:t> A, </a:t>
            </a:r>
            <a:r>
              <a:rPr lang="en-CA" sz="1200" dirty="0" err="1">
                <a:effectLst/>
                <a:latin typeface="Century Gothic" panose="020B0502020202020204" pitchFamily="34" charset="0"/>
                <a:ea typeface="Geneva" panose="020B0503030404040204"/>
                <a:cs typeface="Arial" panose="020B0604020202020204" pitchFamily="34" charset="0"/>
              </a:rPr>
              <a:t>Evins</a:t>
            </a:r>
            <a:r>
              <a:rPr lang="en-CA" sz="1200" dirty="0">
                <a:effectLst/>
                <a:latin typeface="Century Gothic" panose="020B0502020202020204" pitchFamily="34" charset="0"/>
                <a:ea typeface="Geneva" panose="020B0503030404040204"/>
                <a:cs typeface="Arial" panose="020B0604020202020204" pitchFamily="34" charset="0"/>
              </a:rPr>
              <a:t> AE. Neuropsychiatric safety and efficacy of varenicline, bupropion, and nicotine patch in smokers with and without psychiatric disorders (EAGLES): a double-blind, randomised, placebo-controlled clinical trial. Lancet. 2016 Jun 18;387(10037):2507-20. </a:t>
            </a:r>
            <a:r>
              <a:rPr lang="en-CA" sz="1200" dirty="0" err="1">
                <a:effectLst/>
                <a:latin typeface="Century Gothic" panose="020B0502020202020204" pitchFamily="34" charset="0"/>
                <a:ea typeface="Geneva" panose="020B0503030404040204"/>
                <a:cs typeface="Arial" panose="020B0604020202020204" pitchFamily="34" charset="0"/>
              </a:rPr>
              <a:t>doi</a:t>
            </a:r>
            <a:r>
              <a:rPr lang="en-CA" sz="1200" dirty="0">
                <a:effectLst/>
                <a:latin typeface="Century Gothic" panose="020B0502020202020204" pitchFamily="34" charset="0"/>
                <a:ea typeface="Geneva" panose="020B0503030404040204"/>
                <a:cs typeface="Arial" panose="020B0604020202020204" pitchFamily="34" charset="0"/>
              </a:rPr>
              <a:t>: 10.1016/S0140-6736(16)30272-0. </a:t>
            </a:r>
            <a:r>
              <a:rPr lang="en-CA" sz="1200" dirty="0" err="1">
                <a:effectLst/>
                <a:latin typeface="Century Gothic" panose="020B0502020202020204" pitchFamily="34" charset="0"/>
                <a:ea typeface="Geneva" panose="020B0503030404040204"/>
                <a:cs typeface="Arial" panose="020B0604020202020204" pitchFamily="34" charset="0"/>
              </a:rPr>
              <a:t>Epub</a:t>
            </a:r>
            <a:r>
              <a:rPr lang="en-CA" sz="1200" dirty="0">
                <a:effectLst/>
                <a:latin typeface="Century Gothic" panose="020B0502020202020204" pitchFamily="34" charset="0"/>
                <a:ea typeface="Geneva" panose="020B0503030404040204"/>
                <a:cs typeface="Arial" panose="020B0604020202020204" pitchFamily="34" charset="0"/>
              </a:rPr>
              <a:t> 2016 Apr 22. PMID: 27116918.</a:t>
            </a:r>
            <a:endParaRPr lang="en-GB" sz="1200" dirty="0">
              <a:effectLst/>
              <a:latin typeface="Times New Roman" panose="02020603050405020304" pitchFamily="18" charset="0"/>
              <a:ea typeface="Times New Roman" panose="02020603050405020304" pitchFamily="18" charset="0"/>
            </a:endParaRPr>
          </a:p>
          <a:p>
            <a:endParaRPr lang="en-GB" sz="1200" dirty="0">
              <a:effectLst/>
              <a:latin typeface="Times New Roman" panose="02020603050405020304" pitchFamily="18" charset="0"/>
              <a:ea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4025211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3511010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2641647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Patients need to know:</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Stop smoking medications are safe and effective when used correctly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How they work</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How to use them</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To use enough for long enough</a:t>
            </a:r>
            <a:endParaRPr lang="en-GB" sz="1200" dirty="0">
              <a:effectLst/>
              <a:latin typeface="Times New Roman" panose="02020603050405020304" pitchFamily="18" charset="0"/>
              <a:ea typeface="Times New Roman" panose="02020603050405020304" pitchFamily="18"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3239093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 can be helpful when speaking to SMI patients and their family members or carers to address any misperceptions about harm from the nicotine contained in these products. Explain that it is a clean form of nicotine that is both safe and effective in helping people quit smoking (by assisting with cravings/urges to smoke and withdrawal symptoms).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Manage expectations of nicotine-containing products: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“These are not magic bullets, but NRT/vapes will help with quitting</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in particular with withdrawal symptoms and urges to smoke. You may want to try one product and if you find it’s not working for you, we can try another</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Points to highlight from SCIMITAR: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Be aware of what NRT products or vapes are available locally, free of charge or otherwise.</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The SCIMITAR project found that clients were often disappointed when they could not access a particular NRT product or vape in their area. This group of patients can have had a poor experience with services in the past and this can in fact throw off their quit attempt. Being aware of what you can offer in your region in terms of NRT products or vapes, and keeping your discussion and planning with patients focused on what is available, can help avoid any disappointment.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Unlike NRT, vapes are not available via the NHS and patients will be required to pay for them; in some regions, however, those accessing services will receive support with accessing a vape without cost or at reduced cost.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Facilitate access to NRT and/or vaping devices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When needed, it can make all the difference to help facilitate access to NRT or vapes, for example by going to the pharmacy to pick up medication or arranging for it to be delivered. For patients who had difficulty going out in public or issues with transportation or their health, this made all the difference.</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It is important to assist with correct use of NRT and vapes.</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This can be done by demonstrating correct use, having patients demonstrate how they are using their NRT or vape, and repeatedly remind them of correct technique for faster-acting NRT and vapes. Assisting patients with correct use of NRT or vapes can assist with minimizing side effects and improve the overall experience of taking medication. </a:t>
            </a:r>
            <a:endParaRPr lang="en-US" alt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75170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entury Gothic" panose="020B0502020202020204" pitchFamily="34" charset="0"/>
                <a:ea typeface="Geneva" panose="020B0503030404040204"/>
                <a:cs typeface="Arial" panose="020B0604020202020204" pitchFamily="34" charset="0"/>
              </a:rPr>
              <a:t>All stop smoking medications reduce nicotine withdrawal symptoms and reduce urges to smoke, and they do this in three ways </a:t>
            </a:r>
            <a:r>
              <a:rPr lang="en-GB" sz="1200" b="1" dirty="0">
                <a:effectLst/>
                <a:latin typeface="Century Gothic" panose="020B0502020202020204" pitchFamily="34" charset="0"/>
                <a:ea typeface="Geneva" panose="020B0503030404040204"/>
                <a:cs typeface="Arial" panose="020B0604020202020204" pitchFamily="34" charset="0"/>
              </a:rPr>
              <a:t>[move to next slide]</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4278148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We are now going to consider in more detail how to assess nicotine dependence and ensure patients receive effective doses of nicotine via NRT and vaping.</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25198044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Not all patients will have the same response/success to stop smoking medication. You may find some patients respond really well to a particular medications and others less so.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For several years now researchers have been looking to better understand smoking related factors. We now know that genetic factors influence a variety of smoking related factors including:</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Intensity of smoking</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Severity of withdrawal symptoms</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Success with quitting</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Response to medication</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A variety of genetic links to smoking behaviours and success with quitting are being examined and this may help improve treatments in the future.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For example, nicotine metabolism (how quickly nicotine is cleared from your system) is genetically determined. We know fast nicotine metabolisers tend to smoke more, have more withdrawal symptoms and less success with quitting.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is emerging evidence that fast nicotine metabolisers respond better to varenicline compared to NRT and slow nicotine metabolisers tend to respond better to NRT.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So, let’s have a look at the heaviness of smoking index (HSI) which helps with estimating how dependent a person is to tobacco.</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HSI consists of two simple questions, seen on the screen:</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how soon after waking in the morning the person smokes and</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how many cigarettes per day they smoke</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There is a score assigned to each response and a scoring system as you see on the screen which categorises individuals as low, moderate or highly dependent.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How is this helpful to us?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A person’s level of dependence gives us information about how likely they are to experience more severe withdrawal and cravings. In the early period of quitting, more severe withdrawal symptoms and cravings/urges to smoke are associated with lower chances of success with quitting.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Patients with higher rates of dependence will benefit from increased doses of NRT.</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HSI can be helpful, but it gives us just one important part of the picture. Some heavy smokers will surprise you with having modest levels of cravings and so whilst it is useful as a guide it is best used in combination with the patient’s past experience with withdrawal and cravings</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Sources: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U.S. Department of Health and Human Services. Smoking cessation: a report of the surgeon general. Atlanta, GA: U.S. Department of Health and Human Services,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Centers for Disease Control and Prevention, National Center for Chronic Disease Prevention and Health Promotion, Office of Smoking and Health; 2020.</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Schuit</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E,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Panagiotou</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OA,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Munafò</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MR, Bennett  DA, Bergen  AW, David  SP. Pharmacotherapy for smoking cessation: effects by subgroup defined by genetically informed biomarkers. Cochrane Database of Systematic Reviews 2017, Issue 9.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Optimising nicotine replacement therapy in clinical practice. </a:t>
            </a:r>
            <a:r>
              <a:rPr lang="en-US"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https://pubmed.ncbi.nlm.nih.gov/23781531/</a:t>
            </a:r>
            <a:endParaRPr lang="en-GB" sz="1200" dirty="0">
              <a:effectLst/>
              <a:latin typeface="Times New Roman" panose="02020603050405020304" pitchFamily="18" charset="0"/>
              <a:ea typeface="Times New Roman" panose="02020603050405020304" pitchFamily="18" charset="0"/>
            </a:endParaRPr>
          </a:p>
          <a:p>
            <a:pPr indent="381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Two reviews: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Comparisons of high-dose and combination nicotine replacement therapy, varenicline, and bupropion for smoking cessation: A systematic review and multiple treatment meta-analysis.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Different doses, durations and modes of delivery of nicotine replacement therapy for smoking cessation.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5"/>
              </a:rPr>
              <a:t>https://www.cochranelibrary.com/cdsr/doi/10.1002/14651858.CD013308/full</a:t>
            </a:r>
            <a:r>
              <a:rPr lang="en-GB" sz="1200" u="sng"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br>
              <a:rPr lang="en-CA" sz="1200" dirty="0">
                <a:effectLst/>
                <a:latin typeface="Century Gothic" panose="020B0502020202020204" pitchFamily="34" charset="0"/>
                <a:ea typeface="Times New Roman" panose="02020603050405020304" pitchFamily="18" charset="0"/>
                <a:cs typeface="Arial" panose="020B0604020202020204" pitchFamily="34" charset="0"/>
              </a:rPr>
            </a:br>
            <a:r>
              <a:rPr lang="en-CA" sz="1200" dirty="0">
                <a:effectLst/>
                <a:latin typeface="Century Gothic" panose="020B0502020202020204" pitchFamily="34" charset="0"/>
                <a:ea typeface="Times New Roman" panose="02020603050405020304" pitchFamily="18" charset="0"/>
                <a:cs typeface="Arial" panose="020B0604020202020204" pitchFamily="34" charset="0"/>
              </a:rPr>
              <a:t>Studies looking at high dose NRT efficacy in managing withdrawal and supporting cessation:</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7"/>
              </a:rPr>
              <a:t>https://doi.org/10.1186/s12916-016-0626-2</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8"/>
              </a:rPr>
              <a:t>https://pubmed.ncbi.nlm.nih.gov/8748390/</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9"/>
              </a:rPr>
              <a:t>https://pubmed.ncbi.nlm.nih.gov/30997928/</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10"/>
              </a:rPr>
              <a:t>https://pubmed.ncbi.nlm.nih.gov/7563559/</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11"/>
              </a:rPr>
              <a:t>https://pubmed.ncbi.nlm.nih.gov/9864279/</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12"/>
              </a:rPr>
              <a:t>https://psycnet.apa.org/record/2006-03679-040</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Times New Roman" panose="02020603050405020304" pitchFamily="18" charset="0"/>
              <a:ea typeface="Times New Roman" panose="02020603050405020304" pitchFamily="18" charset="0"/>
            </a:endParaRPr>
          </a:p>
          <a:p>
            <a:pPr marL="171450" indent="-171450">
              <a:buFontTx/>
              <a:buChar char="-"/>
            </a:pPr>
            <a:endParaRPr lang="en-US" sz="1200" baseline="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559245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[Trainer guide Day 2, Activity 2: Individualised dosing of nicotine-containing products, page 7]</a:t>
            </a:r>
            <a:endParaRPr lang="en-GB" sz="1200" dirty="0">
              <a:effectLst/>
              <a:latin typeface="Times New Roman" panose="02020603050405020304" pitchFamily="18" charset="0"/>
              <a:ea typeface="Times New Roman" panose="02020603050405020304" pitchFamily="18" charset="0"/>
            </a:endParaRP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3413512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[Use this slide to support the debrief from Activity 2. This information mirrors that in Day 2, Handout 2]</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These three pieces of information will provide the information we need to individually tailor our guidance on NRT to John’s needs.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Assessing John’s level of nicotine dependence.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John has shared that he smokes first thing after waking in the morning and 50 cigarettes a day and so his score would be 6 (heavily dependent).</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We asked John about his past experience with NRT/vaping</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He’s shared that he tried patch and gum and neither really worked for him and that he returned to smoking within a day or a few days, although one time he was able to stay quit for a week.</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John has shared that he experienced very strong cravings and significant withdrawal symptoms, including irritability and difficulty concentrating during past quit attempts.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In short, John is heavily dependent and when he has attempted to quit before he experienced severe cravings and withdrawal which were not relieved with single forms of NRT.</a:t>
            </a:r>
            <a:endParaRPr lang="en-GB" sz="1200" dirty="0">
              <a:effectLst/>
              <a:latin typeface="Times New Roman" panose="02020603050405020304" pitchFamily="18" charset="0"/>
              <a:ea typeface="Times New Roman" panose="02020603050405020304" pitchFamily="18" charset="0"/>
            </a:endParaRPr>
          </a:p>
          <a:p>
            <a:endParaRPr lang="en-US" sz="1200" baseline="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23</a:t>
            </a:fld>
            <a:endParaRPr lang="en-US"/>
          </a:p>
        </p:txBody>
      </p:sp>
    </p:spTree>
    <p:extLst>
      <p:ext uri="{BB962C8B-B14F-4D97-AF65-F5344CB8AC3E}">
        <p14:creationId xmlns:p14="http://schemas.microsoft.com/office/powerpoint/2010/main" val="2487737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[Day 2, Handout 2, question 3: So what would we recommend to John?]</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For all smokers we recommend combination NRT. We have a couple of options we can offer to a heavy smoker like John: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CA" sz="1200" b="1" dirty="0">
                <a:effectLst/>
                <a:latin typeface="Century Gothic" panose="020B0502020202020204" pitchFamily="34" charset="0"/>
                <a:ea typeface="Times New Roman" panose="02020603050405020304" pitchFamily="18" charset="0"/>
                <a:cs typeface="Arial" panose="020B0604020202020204" pitchFamily="34" charset="0"/>
              </a:rPr>
              <a:t>Combination therapy with a 21 or 25 mg patch and one of the faster acting NRT products.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We would recommend very regular use of the faster acting NRT of his choice, whilst smoking at night provides a good rationale for use of a 24-hour patch.</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CA" sz="1200" b="1" dirty="0">
                <a:effectLst/>
                <a:latin typeface="Century Gothic" panose="020B0502020202020204" pitchFamily="34" charset="0"/>
                <a:ea typeface="Times New Roman" panose="02020603050405020304" pitchFamily="18" charset="0"/>
                <a:cs typeface="Arial" panose="020B0604020202020204" pitchFamily="34" charset="0"/>
              </a:rPr>
              <a:t>NRT patch and a nicotine-containing vape.</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An analysis of smokers who attempted to quit smoking through English local stop smoking services found the most effective combination of products for increasing quit rates was the combination of NRT patch and a vape(PHE Vaping in England, 2021). While more research is needed to support this as the most effective combination, using a nicotine-containing vape device as the short acting nicotine product in combination with NRT patch can assist with maximising the nicotine delivered to clients and will be particularly valuable to patients who are more dependent. </a:t>
            </a:r>
            <a:endParaRPr lang="en-GB" sz="1200" dirty="0">
              <a:effectLst/>
              <a:latin typeface="Times New Roman" panose="02020603050405020304" pitchFamily="18" charset="0"/>
              <a:ea typeface="Times New Roman" panose="02020603050405020304" pitchFamily="18" charset="0"/>
            </a:endParaRPr>
          </a:p>
          <a:p>
            <a:r>
              <a:rPr lang="en-CA" sz="1200" b="1" u="none" strike="noStrike"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Source: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a:p>
        </p:txBody>
      </p:sp>
    </p:spTree>
    <p:extLst>
      <p:ext uri="{BB962C8B-B14F-4D97-AF65-F5344CB8AC3E}">
        <p14:creationId xmlns:p14="http://schemas.microsoft.com/office/powerpoint/2010/main" val="773637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Heavy smokers</a:t>
            </a:r>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like John may benefit from high dose NRT (&gt;42mg) to address withdrawal symptoms more effectively than standard doses.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Smokers who are more dependent generally benefit from higher doses of NRT and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combination therapy (patch + fast-acting product) is recommended for all heavy smokers.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use of more than one patch may assist with better managing withdrawal and cravings among heavy smokers. The use of a second patch may serve as a more feasible method for achieving higher nicotine given it does not require frequent administration, as is the case with the fast-acting products. High dose NRT has been found to be well tolerated and safe among heavy smokers. Two patches (21mg or 25mg) would deliver similar nicotine concentrations to what a smoker would otherwise get from smoking 40-60 cigarettes per day.</a:t>
            </a:r>
            <a:r>
              <a:rPr lang="en-CA" sz="1200" baseline="300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As such, the use of a second patch is a strategy that could be considered among heavy smokers. </a:t>
            </a:r>
            <a:endParaRPr lang="en-GB" sz="1200" dirty="0">
              <a:effectLst/>
              <a:latin typeface="Times New Roman" panose="02020603050405020304" pitchFamily="18" charset="0"/>
              <a:ea typeface="Times New Roman" panose="02020603050405020304" pitchFamily="18" charset="0"/>
            </a:endParaRPr>
          </a:p>
          <a:p>
            <a:r>
              <a:rPr lang="en-CA" sz="1200" baseline="300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second patch can be removed at bedtime (it is not typically needed overnight) to avoid difficulty with sleeping. If patients find they smoke late into the evening or wake during the night, then the second patch can be kept on.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Higher doses of NRT are particularly useful for patients who have past experience with quitting and:</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High daily cigarette consumption </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Failed past quit attempts with lower NRT doses</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High severity of withdrawal and cravings </a:t>
            </a:r>
            <a:endParaRPr lang="en-GB" sz="1200" dirty="0">
              <a:effectLst/>
              <a:latin typeface="Times New Roman" panose="02020603050405020304" pitchFamily="18" charset="0"/>
              <a:ea typeface="Times New Roman" panose="02020603050405020304" pitchFamily="18" charset="0"/>
            </a:endParaRPr>
          </a:p>
          <a:p>
            <a:pPr marL="9144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Approaches: </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Start higher (closely matched to nicotine from cigarettes)</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Start lower and be ready to increase the dose based on patient response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combination NRT NCSCT briefing has been updated to include guidance and evidence on higher dose NRT.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Note: the use of varenicline for this patient, if available, would also be a very appropriate choice. </a:t>
            </a:r>
            <a:endParaRPr lang="en-GB" sz="1200" dirty="0">
              <a:effectLst/>
              <a:latin typeface="Times New Roman" panose="02020603050405020304" pitchFamily="18" charset="0"/>
              <a:ea typeface="Times New Roman" panose="02020603050405020304" pitchFamily="18"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a:p>
        </p:txBody>
      </p:sp>
    </p:spTree>
    <p:extLst>
      <p:ext uri="{BB962C8B-B14F-4D97-AF65-F5344CB8AC3E}">
        <p14:creationId xmlns:p14="http://schemas.microsoft.com/office/powerpoint/2010/main" val="1530964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Arial" panose="020B0604020202020204" pitchFamily="34" charset="0"/>
              <a:buNone/>
            </a:pPr>
            <a:r>
              <a:rPr lang="en-GB" altLang="en-US" sz="1200" b="1" dirty="0"/>
              <a:t>[Introduce Alice case study (See day 1)]</a:t>
            </a: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26</a:t>
            </a:fld>
            <a:endParaRPr lang="en-US"/>
          </a:p>
        </p:txBody>
      </p:sp>
    </p:spTree>
    <p:extLst>
      <p:ext uri="{BB962C8B-B14F-4D97-AF65-F5344CB8AC3E}">
        <p14:creationId xmlns:p14="http://schemas.microsoft.com/office/powerpoint/2010/main" val="1247288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It is helpful to find out whether patients have any past experience that they can draw upon for their current quit attempt and to discover their attitude towards medication use and to ensure that they have a realistic expectation of what medication use can add to a quit attempt.</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You</a:t>
            </a:r>
            <a:r>
              <a:rPr lang="en-CA" sz="1200" b="0" i="0" kern="1200" baseline="0" dirty="0">
                <a:solidFill>
                  <a:schemeClr val="tx1"/>
                </a:solidFill>
                <a:effectLst/>
                <a:latin typeface="Century Gothic" panose="020B0502020202020204" pitchFamily="34" charset="0"/>
                <a:ea typeface="Geneva" pitchFamily="-109" charset="0"/>
                <a:cs typeface="Geneva" pitchFamily="-109" charset="0"/>
              </a:rPr>
              <a:t> can ask patients if they have used one of the medications in the past, which medications and how they got on with it </a:t>
            </a:r>
          </a:p>
          <a:p>
            <a:endParaRPr lang="en-CA" sz="1200" b="0" i="0" kern="1200" baseline="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Answers to this question will allow you to assess whether the patient has used medication properly in the past and what expectations they have of the medication and there interest/receptivity to</a:t>
            </a:r>
            <a:r>
              <a:rPr lang="en-CA" sz="1200" b="0" i="0" kern="1200" baseline="0" dirty="0">
                <a:solidFill>
                  <a:schemeClr val="tx1"/>
                </a:solidFill>
                <a:effectLst/>
                <a:latin typeface="Century Gothic" panose="020B0502020202020204" pitchFamily="34" charset="0"/>
                <a:ea typeface="Geneva" pitchFamily="-109" charset="0"/>
                <a:cs typeface="Geneva" pitchFamily="-109" charset="0"/>
              </a:rPr>
              <a:t> using the same or another medication for this quit attempt</a:t>
            </a:r>
            <a:r>
              <a:rPr lang="en-CA" sz="1200" b="0" i="0" kern="1200" dirty="0">
                <a:solidFill>
                  <a:schemeClr val="tx1"/>
                </a:solidFill>
                <a:effectLst/>
                <a:latin typeface="Century Gothic" panose="020B0502020202020204" pitchFamily="34" charset="0"/>
                <a:ea typeface="Geneva" pitchFamily="-109" charset="0"/>
                <a:cs typeface="Geneva" pitchFamily="-109" charset="0"/>
              </a:rPr>
              <a:t>.</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If</a:t>
            </a:r>
            <a:r>
              <a:rPr lang="en-CA" sz="1200" b="0" i="0" kern="1200" baseline="0" dirty="0">
                <a:solidFill>
                  <a:schemeClr val="tx1"/>
                </a:solidFill>
                <a:effectLst/>
                <a:latin typeface="Century Gothic" panose="020B0502020202020204" pitchFamily="34" charset="0"/>
                <a:ea typeface="Geneva" pitchFamily="-109" charset="0"/>
                <a:cs typeface="Geneva" pitchFamily="-109" charset="0"/>
              </a:rPr>
              <a:t> a patient has not used any of the medications in the past you can reiterate their importance in helping the stop smoking this time.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Alice has used NRT in the past patch and gum separately but not in combination in the past. She is happy to try it again. </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latin typeface="Calibri"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a:p>
        </p:txBody>
      </p:sp>
    </p:spTree>
    <p:extLst>
      <p:ext uri="{BB962C8B-B14F-4D97-AF65-F5344CB8AC3E}">
        <p14:creationId xmlns:p14="http://schemas.microsoft.com/office/powerpoint/2010/main" val="3760762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We often get asked about how NRT should be used as part of CDTS.  So let’s have a closer look here.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Given Alice is currently smoking 40 cigarettes per day we are going to want to ensure that she has a sufficient amount of nicotine from the nicotine replacement products.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There are a few general principles for the use of NRT for CDTS: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First, the use of combination NRT is recommended, unless they are less dependent smokers. The NRT patch gives a baseline level of nicotine and the faster acting NRT allows patients to top up NRT to help with cravings and withdrawal.</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For patients who are cutting down to stop we want to replace the nicotine that would otherwise be delivered from their cigarettes.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As you decrease the number of cigarettes they smoke they will need to increase the amount of NRT used by either increasing the dose of patch or the frequency of faster acting NRT use.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There is very little need to be concerned about making this an exact science. For heavy smokers, in particular, it is unlikely that there will be any negative consequences. In fact, a little more nicotine might serve to have them further reduce their daily cigarette intake. As discussed earlier, these medications are very safe and the first signs that will typically be experienced if more nicotine than the body is accustomed to is administered are nausea or headache.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It is far more common to underdose than overdose when it comes to NRT.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Alice is a 40 cigarette per day (CPD) smoker. Alice will be attempting over the next few weeks to reduce her smoking by half, from 40 CPD to 20 CPD. We will advise her to use the combination of a 21 or 25mg patch and short acting NRT product. In speaking to Alice she has decided to use the mouth spray. </a:t>
            </a:r>
            <a:endParaRPr lang="en-GB" sz="1200" dirty="0">
              <a:effectLst/>
              <a:latin typeface="Times New Roman" panose="02020603050405020304" pitchFamily="18" charset="0"/>
              <a:ea typeface="Times New Roman" panose="02020603050405020304" pitchFamily="18" charset="0"/>
            </a:endParaRPr>
          </a:p>
          <a:p>
            <a:pPr marL="342900" indent="-342900">
              <a:buFontTx/>
              <a:buChar char="-"/>
            </a:pPr>
            <a:r>
              <a:rPr lang="en-US" sz="1200" dirty="0"/>
              <a:t>spray.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a:p>
        </p:txBody>
      </p:sp>
    </p:spTree>
    <p:extLst>
      <p:ext uri="{BB962C8B-B14F-4D97-AF65-F5344CB8AC3E}">
        <p14:creationId xmlns:p14="http://schemas.microsoft.com/office/powerpoint/2010/main" val="32701470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If working with a patient who smokes 25 CPD, we would use the same guiding principles. As shown on the screen, if the patient’s goal is to reduce by half (i.e. from 25 to 12 CPD) then we would be advising them to use a 14mg patch plus a faster acting NRT product. When they are ready to cut down further, the amount of NRT can be increased to the 21 or 25 mg patch plus faster acting NRT.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a:p>
        </p:txBody>
      </p:sp>
    </p:spTree>
    <p:extLst>
      <p:ext uri="{BB962C8B-B14F-4D97-AF65-F5344CB8AC3E}">
        <p14:creationId xmlns:p14="http://schemas.microsoft.com/office/powerpoint/2010/main" val="311203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entury Gothic" panose="020B0502020202020204" pitchFamily="34" charset="0"/>
                <a:ea typeface="Geneva" panose="020B0503030404040204"/>
                <a:cs typeface="Arial" panose="020B0604020202020204" pitchFamily="34" charset="0"/>
              </a:rPr>
              <a:t>Firstly, they reduce “nicotine hunger” </a:t>
            </a:r>
            <a:r>
              <a:rPr lang="en-GB" sz="1200" dirty="0">
                <a:effectLst/>
                <a:latin typeface="Arial" panose="020B0604020202020204" pitchFamily="34" charset="0"/>
                <a:ea typeface="Geneva" panose="020B0503030404040204"/>
              </a:rPr>
              <a:t>–</a:t>
            </a:r>
            <a:r>
              <a:rPr lang="en-GB" sz="1200" dirty="0">
                <a:effectLst/>
                <a:latin typeface="Century Gothic" panose="020B0502020202020204" pitchFamily="34" charset="0"/>
                <a:ea typeface="Geneva" panose="020B0503030404040204"/>
                <a:cs typeface="Arial" panose="020B0604020202020204" pitchFamily="34" charset="0"/>
              </a:rPr>
              <a:t> in other words they reduce the need to smoke caused by reduced nicotine concentrations </a:t>
            </a:r>
            <a:r>
              <a:rPr lang="en-GB" sz="1200" b="1" dirty="0">
                <a:effectLst/>
                <a:latin typeface="Century Gothic" panose="020B0502020202020204" pitchFamily="34" charset="0"/>
                <a:ea typeface="Geneva" panose="020B0503030404040204"/>
                <a:cs typeface="Arial" panose="020B0604020202020204" pitchFamily="34" charset="0"/>
              </a:rPr>
              <a:t>[move to next slide]</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4058929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sz="1200" dirty="0"/>
              <a:t>Invite any questions and if you have time address any of the learning needs raised in module 3.</a:t>
            </a:r>
          </a:p>
          <a:p>
            <a:endParaRPr lang="en-GB" altLang="en-US" sz="1200" dirty="0"/>
          </a:p>
          <a:p>
            <a:r>
              <a:rPr lang="en-GB" altLang="en-US" sz="1200" b="1" dirty="0"/>
              <a:t>Remind participants that they can access the NCSCT stop smoking medication module at anytime.</a:t>
            </a:r>
          </a:p>
          <a:p>
            <a:endParaRPr lang="en-GB" altLang="en-US" sz="1200" b="1" dirty="0"/>
          </a:p>
          <a:p>
            <a:r>
              <a:rPr lang="en-GB" altLang="en-US" sz="1200" b="1" dirty="0"/>
              <a:t>Next module</a:t>
            </a:r>
            <a:r>
              <a:rPr lang="en-GB" altLang="en-US" sz="1200" b="0" dirty="0"/>
              <a:t>: Quit date or reduction date session</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a:p>
        </p:txBody>
      </p:sp>
    </p:spTree>
    <p:extLst>
      <p:ext uri="{BB962C8B-B14F-4D97-AF65-F5344CB8AC3E}">
        <p14:creationId xmlns:p14="http://schemas.microsoft.com/office/powerpoint/2010/main" val="1722447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t>There is an NCSCT module dedicated to learning about stop smoking medications and applying knowledge to practice.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dirty="0"/>
              <a:t>The NCSCT has a free to access course on e-cigarettes/vaping devices. This course is open to all.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a:p>
        </p:txBody>
      </p:sp>
    </p:spTree>
    <p:extLst>
      <p:ext uri="{BB962C8B-B14F-4D97-AF65-F5344CB8AC3E}">
        <p14:creationId xmlns:p14="http://schemas.microsoft.com/office/powerpoint/2010/main" val="2091059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NCSCT has also published a stop smoking medications quick reference sheet and you may wish to print this sheet to have with you during your consultations.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Additionally, the NCSCT website has a stop smoking medication section with links to the UK medicine product specifications and key reference papers. The UK medicines website is an excellent resource for information on stop smoking medications.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a:p>
        </p:txBody>
      </p:sp>
    </p:spTree>
    <p:extLst>
      <p:ext uri="{BB962C8B-B14F-4D97-AF65-F5344CB8AC3E}">
        <p14:creationId xmlns:p14="http://schemas.microsoft.com/office/powerpoint/2010/main" val="13163303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a:p>
        </p:txBody>
      </p:sp>
    </p:spTree>
    <p:extLst>
      <p:ext uri="{BB962C8B-B14F-4D97-AF65-F5344CB8AC3E}">
        <p14:creationId xmlns:p14="http://schemas.microsoft.com/office/powerpoint/2010/main" val="3407305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Century Gothic" panose="020B0502020202020204" pitchFamily="34" charset="0"/>
                <a:ea typeface="Geneva" panose="020B0503030404040204"/>
                <a:cs typeface="Arial" panose="020B0604020202020204" pitchFamily="34" charset="0"/>
              </a:rPr>
              <a:t>Secondly, they reduce acute urges to smoke driven by smoking cues </a:t>
            </a:r>
            <a:r>
              <a:rPr lang="en-GB" sz="1200" b="1" dirty="0">
                <a:effectLst/>
                <a:latin typeface="Century Gothic" panose="020B0502020202020204" pitchFamily="34" charset="0"/>
                <a:ea typeface="Geneva" panose="020B0503030404040204"/>
                <a:cs typeface="Arial" panose="020B0604020202020204" pitchFamily="34" charset="0"/>
              </a:rPr>
              <a:t>[move to next slide]</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3613692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entury Gothic" panose="020B0502020202020204" pitchFamily="34" charset="0"/>
                <a:ea typeface="Geneva" panose="020B0503030404040204"/>
                <a:cs typeface="Arial" panose="020B0604020202020204" pitchFamily="34" charset="0"/>
              </a:rPr>
              <a:t>And thirdly, and this is particularly the case with specific quit smoking medications, they reduce the reward from nicotine if a person does smoke </a:t>
            </a:r>
            <a:r>
              <a:rPr lang="en-GB" sz="1200" dirty="0">
                <a:effectLst/>
                <a:latin typeface="Arial" panose="020B0604020202020204" pitchFamily="34" charset="0"/>
                <a:ea typeface="Geneva" panose="020B0503030404040204"/>
              </a:rPr>
              <a:t>–</a:t>
            </a:r>
            <a:r>
              <a:rPr lang="en-GB" sz="1200" dirty="0">
                <a:effectLst/>
                <a:latin typeface="Century Gothic" panose="020B0502020202020204" pitchFamily="34" charset="0"/>
                <a:ea typeface="Geneva" panose="020B0503030404040204"/>
                <a:cs typeface="Arial" panose="020B0604020202020204" pitchFamily="34" charset="0"/>
              </a:rPr>
              <a:t> by blocking nicotine reward</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984383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Century Gothic" panose="020B0502020202020204" pitchFamily="34" charset="0"/>
                <a:ea typeface="MS PGothic" panose="020B0600070205080204" pitchFamily="34" charset="-128"/>
                <a:cs typeface="Arial" panose="020B0604020202020204" pitchFamily="34" charset="0"/>
              </a:rPr>
              <a:t>In 2021 NICE released updated guidance for tobacco treatment in community and health care settings. Included in these recommendations are first and second choice stop smoking aids.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MS PGothic" panose="020B0600070205080204" pitchFamily="34" charset="-128"/>
                <a:cs typeface="Arial" panose="020B0604020202020204" pitchFamily="34" charset="0"/>
              </a:rPr>
              <a:t>The three medications with greatest efficacy on long term abstinence rates are: </a:t>
            </a:r>
            <a:endParaRPr lang="en-GB" sz="1200" dirty="0">
              <a:effectLst/>
              <a:latin typeface="Times New Roman" panose="02020603050405020304" pitchFamily="18" charset="0"/>
              <a:ea typeface="Times New Roman" panose="02020603050405020304" pitchFamily="18" charset="0"/>
            </a:endParaRPr>
          </a:p>
          <a:p>
            <a:pPr marL="742950" lvl="1" indent="-285750">
              <a:buFont typeface="Symbol" panose="05050102010706020507" pitchFamily="18" charset="2"/>
              <a:buChar char=""/>
            </a:pPr>
            <a:r>
              <a:rPr lang="en-CA" sz="1200" b="1" dirty="0">
                <a:effectLst/>
                <a:latin typeface="Century Gothic" panose="020B0502020202020204" pitchFamily="34" charset="0"/>
                <a:ea typeface="MS PGothic" panose="020B0600070205080204" pitchFamily="34" charset="-128"/>
                <a:cs typeface="Arial" panose="020B0604020202020204" pitchFamily="34" charset="0"/>
              </a:rPr>
              <a:t>Combination NRT (2 products)</a:t>
            </a:r>
            <a:r>
              <a:rPr lang="en-CA" sz="1200" dirty="0">
                <a:effectLst/>
                <a:latin typeface="Century Gothic" panose="020B0502020202020204" pitchFamily="34" charset="0"/>
                <a:ea typeface="MS PGothic" panose="020B0600070205080204" pitchFamily="34" charset="-128"/>
                <a:cs typeface="Arial" panose="020B0604020202020204" pitchFamily="34" charset="0"/>
              </a:rPr>
              <a:t> – 3 times more likely to quit.</a:t>
            </a:r>
            <a:endParaRPr lang="en-GB" sz="1200" dirty="0">
              <a:effectLst/>
              <a:latin typeface="Times New Roman" panose="02020603050405020304" pitchFamily="18" charset="0"/>
              <a:ea typeface="Times New Roman" panose="02020603050405020304" pitchFamily="18" charset="0"/>
            </a:endParaRPr>
          </a:p>
          <a:p>
            <a:pPr marL="742950" lvl="1" indent="-285750">
              <a:buFont typeface="Symbol" panose="05050102010706020507" pitchFamily="18" charset="2"/>
              <a:buChar char=""/>
            </a:pPr>
            <a:r>
              <a:rPr lang="en-CA" sz="1200" b="1" dirty="0">
                <a:effectLst/>
                <a:latin typeface="Century Gothic" panose="020B0502020202020204" pitchFamily="34" charset="0"/>
                <a:ea typeface="MS PGothic" panose="020B0600070205080204" pitchFamily="34" charset="-128"/>
                <a:cs typeface="Arial" panose="020B0604020202020204" pitchFamily="34" charset="0"/>
              </a:rPr>
              <a:t>Varenicline</a:t>
            </a:r>
            <a:r>
              <a:rPr lang="en-CA" sz="1200" dirty="0">
                <a:effectLst/>
                <a:latin typeface="Century Gothic" panose="020B0502020202020204" pitchFamily="34" charset="0"/>
                <a:ea typeface="MS PGothic" panose="020B0600070205080204" pitchFamily="34" charset="-128"/>
                <a:cs typeface="Arial" panose="020B0604020202020204" pitchFamily="34" charset="0"/>
              </a:rPr>
              <a:t> – 3 times more likely to quit (at present varenicline is not available in the UK).</a:t>
            </a:r>
            <a:endParaRPr lang="en-GB" sz="1200" dirty="0">
              <a:effectLst/>
              <a:latin typeface="Times New Roman" panose="02020603050405020304" pitchFamily="18" charset="0"/>
              <a:ea typeface="Times New Roman" panose="02020603050405020304" pitchFamily="18" charset="0"/>
            </a:endParaRPr>
          </a:p>
          <a:p>
            <a:pPr marL="742950" lvl="1" indent="-285750">
              <a:buFont typeface="Symbol" panose="05050102010706020507" pitchFamily="18" charset="2"/>
              <a:buChar char=""/>
            </a:pPr>
            <a:r>
              <a:rPr lang="en-CA" sz="1200" b="1" dirty="0">
                <a:effectLst/>
                <a:latin typeface="Century Gothic" panose="020B0502020202020204" pitchFamily="34" charset="0"/>
                <a:ea typeface="MS PGothic" panose="020B0600070205080204" pitchFamily="34" charset="-128"/>
                <a:cs typeface="Arial" panose="020B0604020202020204" pitchFamily="34" charset="0"/>
              </a:rPr>
              <a:t>Nicotine-containing vapes</a:t>
            </a:r>
            <a:r>
              <a:rPr lang="en-CA" sz="1200" dirty="0">
                <a:effectLst/>
                <a:latin typeface="Century Gothic" panose="020B0502020202020204" pitchFamily="34" charset="0"/>
                <a:ea typeface="MS PGothic" panose="020B0600070205080204" pitchFamily="34" charset="-128"/>
                <a:cs typeface="Arial" panose="020B0604020202020204" pitchFamily="34" charset="0"/>
              </a:rPr>
              <a:t> </a:t>
            </a:r>
            <a:r>
              <a:rPr lang="en-CA" sz="1200" b="1" dirty="0">
                <a:effectLst/>
                <a:latin typeface="Century Gothic" panose="020B0502020202020204" pitchFamily="34" charset="0"/>
                <a:ea typeface="MS PGothic" panose="020B0600070205080204" pitchFamily="34" charset="-128"/>
                <a:cs typeface="Arial" panose="020B0604020202020204" pitchFamily="34" charset="0"/>
              </a:rPr>
              <a:t>(also known as electronic cigarettes or e-cigarettes)</a:t>
            </a:r>
            <a:r>
              <a:rPr lang="en-CA" sz="1200" dirty="0">
                <a:effectLst/>
                <a:latin typeface="Century Gothic" panose="020B0502020202020204" pitchFamily="34" charset="0"/>
                <a:ea typeface="MS PGothic" panose="020B0600070205080204" pitchFamily="34" charset="-128"/>
                <a:cs typeface="Arial" panose="020B0604020202020204" pitchFamily="34" charset="0"/>
              </a:rPr>
              <a:t> – </a:t>
            </a:r>
            <a:r>
              <a:rPr lang="en-US" sz="1200" dirty="0">
                <a:effectLst/>
                <a:latin typeface="Century Gothic" panose="020B0502020202020204" pitchFamily="34" charset="0"/>
                <a:ea typeface="Geneva" panose="020B0503030404040204"/>
                <a:cs typeface="Arial" panose="020B0604020202020204" pitchFamily="34" charset="0"/>
              </a:rPr>
              <a:t>Vapes are a first line stop smoking aid. This addition was made as part of the 2021 NICE update and a reflection of evidence reviews looking at the safety and efficacy of vapes as a stop smoking aid which have been conducted by numerous authorities, including the Office of Health Improvement and Disparities (formerly Public Health England).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MS PGothic" panose="020B0600070205080204" pitchFamily="34" charset="-128"/>
                <a:cs typeface="Arial" panose="020B0604020202020204" pitchFamily="34" charset="0"/>
              </a:rPr>
              <a:t>Products that are less effective and would normally be your second choice include: </a:t>
            </a:r>
            <a:endParaRPr lang="en-GB" sz="1200" dirty="0">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CA" sz="1200" b="1" dirty="0">
                <a:effectLst/>
                <a:latin typeface="Century Gothic" panose="020B0502020202020204" pitchFamily="34" charset="0"/>
                <a:ea typeface="MS PGothic" panose="020B0600070205080204" pitchFamily="34" charset="-128"/>
                <a:cs typeface="Arial" panose="020B0604020202020204" pitchFamily="34" charset="0"/>
              </a:rPr>
              <a:t>Single NRT (1 product)</a:t>
            </a:r>
            <a:r>
              <a:rPr lang="en-CA" sz="1200" dirty="0">
                <a:effectLst/>
                <a:latin typeface="Century Gothic" panose="020B0502020202020204" pitchFamily="34" charset="0"/>
                <a:ea typeface="MS PGothic" panose="020B0600070205080204" pitchFamily="34" charset="-128"/>
                <a:cs typeface="Arial" panose="020B0604020202020204" pitchFamily="34" charset="0"/>
              </a:rPr>
              <a:t> </a:t>
            </a:r>
            <a:r>
              <a:rPr lang="en-GB" sz="1200" dirty="0">
                <a:effectLst/>
                <a:latin typeface="Arial" panose="020B0604020202020204" pitchFamily="34" charset="0"/>
                <a:ea typeface="MS PGothic" panose="020B0600070205080204" pitchFamily="34" charset="-128"/>
              </a:rPr>
              <a:t>–</a:t>
            </a:r>
            <a:r>
              <a:rPr lang="en-CA" sz="1200" dirty="0">
                <a:effectLst/>
                <a:latin typeface="Century Gothic" panose="020B0502020202020204" pitchFamily="34" charset="0"/>
                <a:ea typeface="MS PGothic" panose="020B0600070205080204" pitchFamily="34" charset="-128"/>
                <a:cs typeface="Arial" panose="020B0604020202020204" pitchFamily="34" charset="0"/>
              </a:rPr>
              <a:t> 1.6 to 2 times more likely to quit</a:t>
            </a:r>
            <a:endParaRPr lang="en-GB" sz="1200" dirty="0">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CA" sz="1200" b="1" dirty="0">
                <a:effectLst/>
                <a:latin typeface="Century Gothic" panose="020B0502020202020204" pitchFamily="34" charset="0"/>
                <a:ea typeface="MS PGothic" panose="020B0600070205080204" pitchFamily="34" charset="-128"/>
                <a:cs typeface="Arial" panose="020B0604020202020204" pitchFamily="34" charset="0"/>
              </a:rPr>
              <a:t>Bupropion</a:t>
            </a:r>
            <a:r>
              <a:rPr lang="en-CA" sz="1200" dirty="0">
                <a:effectLst/>
                <a:latin typeface="Century Gothic" panose="020B0502020202020204" pitchFamily="34" charset="0"/>
                <a:ea typeface="MS PGothic" panose="020B0600070205080204" pitchFamily="34" charset="-128"/>
                <a:cs typeface="Arial" panose="020B0604020202020204" pitchFamily="34" charset="0"/>
              </a:rPr>
              <a:t> </a:t>
            </a:r>
            <a:r>
              <a:rPr lang="en-GB" sz="1200" dirty="0">
                <a:effectLst/>
                <a:latin typeface="Arial" panose="020B0604020202020204" pitchFamily="34" charset="0"/>
                <a:ea typeface="MS PGothic" panose="020B0600070205080204" pitchFamily="34" charset="-128"/>
              </a:rPr>
              <a:t>–</a:t>
            </a:r>
            <a:r>
              <a:rPr lang="en-CA" sz="1200" dirty="0">
                <a:effectLst/>
                <a:latin typeface="Century Gothic" panose="020B0502020202020204" pitchFamily="34" charset="0"/>
                <a:ea typeface="MS PGothic" panose="020B0600070205080204" pitchFamily="34" charset="-128"/>
                <a:cs typeface="Arial" panose="020B0604020202020204" pitchFamily="34" charset="0"/>
              </a:rPr>
              <a:t> 2 times more likely to quit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MS PGothic" panose="020B0600070205080204" pitchFamily="34" charset="-128"/>
                <a:cs typeface="Arial" panose="020B0604020202020204" pitchFamily="34" charset="0"/>
              </a:rPr>
              <a:t>All of these products are safe to use with adult smokers with just a few exceptions.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MS PGothic" panose="020B0600070205080204" pitchFamily="34" charset="-128"/>
                <a:cs typeface="Arial" panose="020B0604020202020204" pitchFamily="34" charset="0"/>
              </a:rPr>
              <a:t>Importantly, the first choice stop smoking aids (combination NRT or nicotine-containing vapes) have been shown to be most effective in increasing rates of long-term smoking abstinence, and both outperform NRT monotherapy or bupropion.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MS PGothic" panose="020B0600070205080204" pitchFamily="34" charset="-128"/>
                <a:cs typeface="Arial" panose="020B0604020202020204" pitchFamily="34" charset="0"/>
              </a:rPr>
              <a:t>Combining stop smoking medications with behavioural counselling further increases success with quitting.</a:t>
            </a:r>
            <a:r>
              <a:rPr lang="en-US" sz="1200" dirty="0">
                <a:effectLst/>
                <a:latin typeface="Century Gothic" panose="020B0502020202020204" pitchFamily="34" charset="0"/>
                <a:ea typeface="Geneva" panose="020B0503030404040204"/>
                <a:cs typeface="Arial" panose="020B0604020202020204" pitchFamily="34" charset="0"/>
              </a:rPr>
              <a:t> Behavioural support can help patients have a realistic expectation of the medication, select the right medication and dose, use it properly, use enough of it for long enough, be aware of side effects and how to deal with them.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MS PGothic" panose="020B0600070205080204" pitchFamily="34" charset="-128"/>
                <a:cs typeface="Arial" panose="020B0604020202020204" pitchFamily="34" charset="0"/>
              </a:rPr>
              <a:t>Deciding which stop smoking medication is used should generally be based on efficacy, patient preference or past experience, and clinical history. Cost may also be a factor.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Sources: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National Centre for Healthcare Excellence. NICE Guidance (NG 209): </a:t>
            </a:r>
            <a:r>
              <a:rPr lang="en-CA" sz="1200" dirty="0">
                <a:effectLst/>
                <a:latin typeface="Century Gothic" panose="020B0502020202020204" pitchFamily="34" charset="0"/>
                <a:ea typeface="Geneva" panose="020B0503030404040204"/>
                <a:cs typeface="Arial" panose="020B0604020202020204" pitchFamily="34" charset="0"/>
              </a:rPr>
              <a:t>Tobacco: preventing uptake, promoting quitting and treating dependence. November 2021. </a:t>
            </a:r>
            <a:r>
              <a:rPr lang="en-CA"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3"/>
              </a:rPr>
              <a:t>https://www.nice.org.uk/guidance/ng209</a:t>
            </a:r>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Cahill K, Stevens S, </a:t>
            </a:r>
            <a:r>
              <a:rPr lang="en-US" sz="1200" dirty="0" err="1">
                <a:effectLst/>
                <a:latin typeface="Century Gothic" panose="020B0502020202020204" pitchFamily="34" charset="0"/>
                <a:ea typeface="Geneva" panose="020B0503030404040204"/>
                <a:cs typeface="Arial" panose="020B0604020202020204" pitchFamily="34" charset="0"/>
              </a:rPr>
              <a:t>Perera</a:t>
            </a:r>
            <a:r>
              <a:rPr lang="en-US" sz="1200" dirty="0">
                <a:effectLst/>
                <a:latin typeface="Century Gothic" panose="020B0502020202020204" pitchFamily="34" charset="0"/>
                <a:ea typeface="Geneva" panose="020B0503030404040204"/>
                <a:cs typeface="Arial" panose="020B0604020202020204" pitchFamily="34" charset="0"/>
              </a:rPr>
              <a:t> R, Lancaster T. Pharmacological interventions for smoking cessation: an overview and network meta</a:t>
            </a:r>
            <a:r>
              <a:rPr lang="en-US" sz="1200" dirty="0">
                <a:effectLst/>
                <a:latin typeface="Cambria Math" panose="02040503050406030204" pitchFamily="18" charset="0"/>
                <a:ea typeface="Geneva" panose="020B0503030404040204"/>
                <a:cs typeface="Cambria Math" panose="02040503050406030204" pitchFamily="18" charset="0"/>
              </a:rPr>
              <a:t>‐</a:t>
            </a:r>
            <a:r>
              <a:rPr lang="en-US" sz="1200" dirty="0">
                <a:effectLst/>
                <a:latin typeface="Century Gothic" panose="020B0502020202020204" pitchFamily="34" charset="0"/>
                <a:ea typeface="Geneva" panose="020B0503030404040204"/>
                <a:cs typeface="Arial" panose="020B0604020202020204" pitchFamily="34" charset="0"/>
              </a:rPr>
              <a:t>analysis. Cochrane Database of Systematic Reviews 2013, 5. Art. No.: CD009329. DOI: </a:t>
            </a:r>
            <a:r>
              <a:rPr lang="en-US" sz="1200" u="sng" dirty="0">
                <a:solidFill>
                  <a:srgbClr val="0563C1"/>
                </a:solidFill>
                <a:effectLst/>
                <a:latin typeface="Century Gothic" panose="020B0502020202020204" pitchFamily="34" charset="0"/>
                <a:ea typeface="Geneva" panose="020B0503030404040204"/>
                <a:cs typeface="Arial" panose="020B0604020202020204" pitchFamily="34" charset="0"/>
                <a:hlinkClick r:id="rId4"/>
              </a:rPr>
              <a:t>http://dx.doi.org/10.1002/14651858.CD009329.pub2</a:t>
            </a:r>
            <a:r>
              <a:rPr lang="en-US"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Geneva" panose="020B0503030404040204"/>
                <a:cs typeface="Arial" panose="020B0604020202020204" pitchFamily="34" charset="0"/>
              </a:rPr>
              <a:t>Hartmann-Boyce J, McRobbie H, Butler AR, </a:t>
            </a:r>
            <a:r>
              <a:rPr lang="en-CA" sz="1200" dirty="0" err="1">
                <a:effectLst/>
                <a:latin typeface="Century Gothic" panose="020B0502020202020204" pitchFamily="34" charset="0"/>
                <a:ea typeface="Geneva" panose="020B0503030404040204"/>
                <a:cs typeface="Arial" panose="020B0604020202020204" pitchFamily="34" charset="0"/>
              </a:rPr>
              <a:t>Lindson</a:t>
            </a:r>
            <a:r>
              <a:rPr lang="en-CA" sz="1200" dirty="0">
                <a:effectLst/>
                <a:latin typeface="Century Gothic" panose="020B0502020202020204" pitchFamily="34" charset="0"/>
                <a:ea typeface="Geneva" panose="020B0503030404040204"/>
                <a:cs typeface="Arial" panose="020B0604020202020204" pitchFamily="34" charset="0"/>
              </a:rPr>
              <a:t> N, Bullen C, </a:t>
            </a:r>
            <a:r>
              <a:rPr lang="en-CA" sz="1200" dirty="0" err="1">
                <a:effectLst/>
                <a:latin typeface="Century Gothic" panose="020B0502020202020204" pitchFamily="34" charset="0"/>
                <a:ea typeface="Geneva" panose="020B0503030404040204"/>
                <a:cs typeface="Arial" panose="020B0604020202020204" pitchFamily="34" charset="0"/>
              </a:rPr>
              <a:t>Begh</a:t>
            </a:r>
            <a:r>
              <a:rPr lang="en-CA" sz="1200" dirty="0">
                <a:effectLst/>
                <a:latin typeface="Century Gothic" panose="020B0502020202020204" pitchFamily="34" charset="0"/>
                <a:ea typeface="Geneva" panose="020B0503030404040204"/>
                <a:cs typeface="Arial" panose="020B0604020202020204" pitchFamily="34" charset="0"/>
              </a:rPr>
              <a:t> R, </a:t>
            </a:r>
            <a:r>
              <a:rPr lang="en-CA" sz="1200" dirty="0" err="1">
                <a:effectLst/>
                <a:latin typeface="Century Gothic" panose="020B0502020202020204" pitchFamily="34" charset="0"/>
                <a:ea typeface="Geneva" panose="020B0503030404040204"/>
                <a:cs typeface="Arial" panose="020B0604020202020204" pitchFamily="34" charset="0"/>
              </a:rPr>
              <a:t>Theodoulou</a:t>
            </a:r>
            <a:r>
              <a:rPr lang="en-CA" sz="1200" dirty="0">
                <a:effectLst/>
                <a:latin typeface="Century Gothic" panose="020B0502020202020204" pitchFamily="34" charset="0"/>
                <a:ea typeface="Geneva" panose="020B0503030404040204"/>
                <a:cs typeface="Arial" panose="020B0604020202020204" pitchFamily="34" charset="0"/>
              </a:rPr>
              <a:t> A, Notley C, </a:t>
            </a:r>
            <a:r>
              <a:rPr lang="en-CA" sz="1200" dirty="0" err="1">
                <a:effectLst/>
                <a:latin typeface="Century Gothic" panose="020B0502020202020204" pitchFamily="34" charset="0"/>
                <a:ea typeface="Geneva" panose="020B0503030404040204"/>
                <a:cs typeface="Arial" panose="020B0604020202020204" pitchFamily="34" charset="0"/>
              </a:rPr>
              <a:t>Rigotti</a:t>
            </a:r>
            <a:r>
              <a:rPr lang="en-CA" sz="1200" dirty="0">
                <a:effectLst/>
                <a:latin typeface="Century Gothic" panose="020B0502020202020204" pitchFamily="34" charset="0"/>
                <a:ea typeface="Geneva" panose="020B0503030404040204"/>
                <a:cs typeface="Arial" panose="020B0604020202020204" pitchFamily="34" charset="0"/>
              </a:rPr>
              <a:t> NA, Turner T, Fanshawe TR, Hajek P. Electronic cigarettes for smoking cessation. Cochrane Database of Systematic Reviews 2021, Issue 9. Art. No.: CD010216. DOI: 10.1002/14651858.CD010216.pub6. Accessed 21 June 2022.</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err="1">
                <a:effectLst/>
                <a:latin typeface="Century Gothic" panose="020B0502020202020204" pitchFamily="34" charset="0"/>
                <a:ea typeface="Geneva" panose="020B0503030404040204"/>
                <a:cs typeface="Arial" panose="020B0604020202020204" pitchFamily="34" charset="0"/>
              </a:rPr>
              <a:t>Evins</a:t>
            </a:r>
            <a:r>
              <a:rPr lang="en-CA" sz="1200" dirty="0">
                <a:effectLst/>
                <a:latin typeface="Century Gothic" panose="020B0502020202020204" pitchFamily="34" charset="0"/>
                <a:ea typeface="Geneva" panose="020B0503030404040204"/>
                <a:cs typeface="Arial" panose="020B0604020202020204" pitchFamily="34" charset="0"/>
              </a:rPr>
              <a:t> AE, </a:t>
            </a:r>
            <a:r>
              <a:rPr lang="en-CA" sz="1200" dirty="0" err="1">
                <a:effectLst/>
                <a:latin typeface="Century Gothic" panose="020B0502020202020204" pitchFamily="34" charset="0"/>
                <a:ea typeface="Geneva" panose="020B0503030404040204"/>
                <a:cs typeface="Arial" panose="020B0604020202020204" pitchFamily="34" charset="0"/>
              </a:rPr>
              <a:t>Benowitz</a:t>
            </a:r>
            <a:r>
              <a:rPr lang="en-CA" sz="1200" dirty="0">
                <a:effectLst/>
                <a:latin typeface="Century Gothic" panose="020B0502020202020204" pitchFamily="34" charset="0"/>
                <a:ea typeface="Geneva" panose="020B0503030404040204"/>
                <a:cs typeface="Arial" panose="020B0604020202020204" pitchFamily="34" charset="0"/>
              </a:rPr>
              <a:t> NL, West R, Russ C, McRae T, Lawrence D, </a:t>
            </a:r>
            <a:r>
              <a:rPr lang="en-CA" sz="1200" dirty="0" err="1">
                <a:effectLst/>
                <a:latin typeface="Century Gothic" panose="020B0502020202020204" pitchFamily="34" charset="0"/>
                <a:ea typeface="Geneva" panose="020B0503030404040204"/>
                <a:cs typeface="Arial" panose="020B0604020202020204" pitchFamily="34" charset="0"/>
              </a:rPr>
              <a:t>Krishen</a:t>
            </a:r>
            <a:r>
              <a:rPr lang="en-CA" sz="1200" dirty="0">
                <a:effectLst/>
                <a:latin typeface="Century Gothic" panose="020B0502020202020204" pitchFamily="34" charset="0"/>
                <a:ea typeface="Geneva" panose="020B0503030404040204"/>
                <a:cs typeface="Arial" panose="020B0604020202020204" pitchFamily="34" charset="0"/>
              </a:rPr>
              <a:t> A, St Aubin L, </a:t>
            </a:r>
            <a:r>
              <a:rPr lang="en-CA" sz="1200" dirty="0" err="1">
                <a:effectLst/>
                <a:latin typeface="Century Gothic" panose="020B0502020202020204" pitchFamily="34" charset="0"/>
                <a:ea typeface="Geneva" panose="020B0503030404040204"/>
                <a:cs typeface="Arial" panose="020B0604020202020204" pitchFamily="34" charset="0"/>
              </a:rPr>
              <a:t>Maravic</a:t>
            </a:r>
            <a:r>
              <a:rPr lang="en-CA" sz="1200" dirty="0">
                <a:effectLst/>
                <a:latin typeface="Century Gothic" panose="020B0502020202020204" pitchFamily="34" charset="0"/>
                <a:ea typeface="Geneva" panose="020B0503030404040204"/>
                <a:cs typeface="Arial" panose="020B0604020202020204" pitchFamily="34" charset="0"/>
              </a:rPr>
              <a:t> MC, </a:t>
            </a:r>
            <a:r>
              <a:rPr lang="en-CA" sz="1200" dirty="0" err="1">
                <a:effectLst/>
                <a:latin typeface="Century Gothic" panose="020B0502020202020204" pitchFamily="34" charset="0"/>
                <a:ea typeface="Geneva" panose="020B0503030404040204"/>
                <a:cs typeface="Arial" panose="020B0604020202020204" pitchFamily="34" charset="0"/>
              </a:rPr>
              <a:t>Anthenelli</a:t>
            </a:r>
            <a:r>
              <a:rPr lang="en-CA" sz="1200" dirty="0">
                <a:effectLst/>
                <a:latin typeface="Century Gothic" panose="020B0502020202020204" pitchFamily="34" charset="0"/>
                <a:ea typeface="Geneva" panose="020B0503030404040204"/>
                <a:cs typeface="Arial" panose="020B0604020202020204" pitchFamily="34" charset="0"/>
              </a:rPr>
              <a:t> RM. Neuropsychiatric Safety and Efficacy of Varenicline, Bupropion, and Nicotine Patch in Smokers With Psychotic, Anxiety, and Mood Disorders in the EAGLES Trial. J Clin </a:t>
            </a:r>
            <a:r>
              <a:rPr lang="en-CA" sz="1200" dirty="0" err="1">
                <a:effectLst/>
                <a:latin typeface="Century Gothic" panose="020B0502020202020204" pitchFamily="34" charset="0"/>
                <a:ea typeface="Geneva" panose="020B0503030404040204"/>
                <a:cs typeface="Arial" panose="020B0604020202020204" pitchFamily="34" charset="0"/>
              </a:rPr>
              <a:t>Psychopharmacol</a:t>
            </a:r>
            <a:r>
              <a:rPr lang="en-CA" sz="1200" dirty="0">
                <a:effectLst/>
                <a:latin typeface="Century Gothic" panose="020B0502020202020204" pitchFamily="34" charset="0"/>
                <a:ea typeface="Geneva" panose="020B0503030404040204"/>
                <a:cs typeface="Arial" panose="020B0604020202020204" pitchFamily="34" charset="0"/>
              </a:rPr>
              <a:t>. 2019 Mar/Apr;39(2):108-116. </a:t>
            </a:r>
            <a:r>
              <a:rPr lang="en-CA" sz="1200" dirty="0" err="1">
                <a:effectLst/>
                <a:latin typeface="Century Gothic" panose="020B0502020202020204" pitchFamily="34" charset="0"/>
                <a:ea typeface="Geneva" panose="020B0503030404040204"/>
                <a:cs typeface="Arial" panose="020B0604020202020204" pitchFamily="34" charset="0"/>
              </a:rPr>
              <a:t>doi</a:t>
            </a:r>
            <a:r>
              <a:rPr lang="en-CA" sz="1200" dirty="0">
                <a:effectLst/>
                <a:latin typeface="Century Gothic" panose="020B0502020202020204" pitchFamily="34" charset="0"/>
                <a:ea typeface="Geneva" panose="020B0503030404040204"/>
                <a:cs typeface="Arial" panose="020B0604020202020204" pitchFamily="34" charset="0"/>
              </a:rPr>
              <a:t>: 10.1097/JCP.0000000000001015. PMID: 30811371; PMCID: PMC6488024.</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328325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dirty="0">
                <a:effectLst/>
                <a:latin typeface="Century Gothic" panose="020B0502020202020204" pitchFamily="34" charset="0"/>
                <a:ea typeface="Geneva" panose="020B0503030404040204"/>
                <a:cs typeface="Arial" panose="020B0604020202020204" pitchFamily="34" charset="0"/>
              </a:rPr>
              <a:t>[Animated slide: three clicks to reveal all content]</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There can often be difficulty in accessing NRT for patients with SMI, perhaps due to inaccurate information from members of the patient’s health care team or patients falling through the cracks in terms of local pathways and polices.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A lesson learned from the SCIMITAR project was that the provision of NRT was important. Getting NRT was difficult in many areas during SCIMITAR and some stop smoking practitioners were highly instrumental in ensuring that the patient got their NRT where otherwise this may not have happened.</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It is important to ensure that </a:t>
            </a:r>
            <a:r>
              <a:rPr lang="en-CA" sz="1200" dirty="0">
                <a:effectLst/>
                <a:latin typeface="Century Gothic" panose="020B0502020202020204" pitchFamily="34" charset="0"/>
                <a:ea typeface="Geneva" panose="020B0503030404040204"/>
                <a:cs typeface="Arial" panose="020B0604020202020204" pitchFamily="34" charset="0"/>
              </a:rPr>
              <a:t>NRT, vapes or other pharmacotherapy are available prior to quitting and for extended periods after quitting. Ensure access to combination NRT or a vape – this</a:t>
            </a:r>
            <a:r>
              <a:rPr lang="en-US" sz="1200" dirty="0">
                <a:effectLst/>
                <a:latin typeface="Century Gothic" panose="020B0502020202020204" pitchFamily="34" charset="0"/>
                <a:ea typeface="Geneva" panose="020B0503030404040204"/>
                <a:cs typeface="Arial" panose="020B0604020202020204" pitchFamily="34" charset="0"/>
              </a:rPr>
              <a:t> includes the use of NRT as part of a cut down to quit attempt.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A recent survey found that, while all trusts offered NRT to their patients, only 47% offered the choice of combination NRT or varenicline in line with NICE best practice.</a:t>
            </a:r>
            <a:endParaRPr lang="en-GB" sz="1200" dirty="0">
              <a:effectLst/>
              <a:latin typeface="Times New Roman" panose="02020603050405020304" pitchFamily="18" charset="0"/>
              <a:ea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dirty="0">
                <a:effectLst/>
                <a:latin typeface="Century Gothic" panose="020B0502020202020204" pitchFamily="34" charset="0"/>
                <a:ea typeface="Geneva" panose="020B0503030404040204"/>
                <a:cs typeface="Arial" panose="020B0604020202020204" pitchFamily="34" charset="0"/>
              </a:rPr>
              <a:t>NRT and nicotine-containing vapes are recommended for people making an abrupt quit attempt as well as those making a structured cut down to stop attempt.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An important point of clarification is that you may also have patients engaging in harm reduction (e.g., reducing smoking or replacing some cigarettes with cleaner forms of nicotine from NRT or vapes) who have not yet made a commitment to quit completely. These clients can use NRT or nicotine-containing vapes, for example as part of inpatient admission or to replace some of their cigarettes/chewed tobacco, etc.</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When supporting people with SMI with the use of stop smoking medications our goals should be to: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Ensure prompt access to the most effective medications: there are often barriers to accessing NRT.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Support the correct use of medications: for many this will mean demonstrating correct use, checking the patient has understood correctly, reminding them about this at your contacts, addressing any side effects the patient may be experiencing (these can often be related to incorrect use) and making adjustments as needed.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Supporting adherence to the full course of therapy: given that people with SMI are often more dependent, they will need more nicotine and may benefit from extended use of NRT (beyond the standard 8-12) weeks.</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2183668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baseline="0" dirty="0"/>
              <a:t>Nicotine replacement therapy (10:00 -11:00) </a:t>
            </a:r>
          </a:p>
          <a:p>
            <a:r>
              <a:rPr lang="en-US" altLang="en-US" sz="1200" baseline="0" dirty="0"/>
              <a:t>Let’s have a closer look at nicotine replacement therapy and how it is used to assist in a quit attempt. </a:t>
            </a:r>
            <a:endParaRPr lang="en-US"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6186745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lour smok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D5E3B9-E13F-D969-E27B-FA55091C5D42}"/>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820E01E0-77B0-3021-2F5E-65BE08D511E7}"/>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198148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3"/>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13.jpg"/><Relationship Id="rId7" Type="http://schemas.openxmlformats.org/officeDocument/2006/relationships/image" Target="../media/image27.jp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6.jpg"/><Relationship Id="rId5" Type="http://schemas.openxmlformats.org/officeDocument/2006/relationships/image" Target="../media/image17.jpg"/><Relationship Id="rId4" Type="http://schemas.openxmlformats.org/officeDocument/2006/relationships/image" Target="../media/image16.jpg"/><Relationship Id="rId9"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7.jp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13.jpg"/><Relationship Id="rId7"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6.jpg"/><Relationship Id="rId5" Type="http://schemas.openxmlformats.org/officeDocument/2006/relationships/image" Target="../media/image17.jpg"/><Relationship Id="rId4" Type="http://schemas.openxmlformats.org/officeDocument/2006/relationships/image" Target="../media/image16.jpg"/></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6.jpg"/><Relationship Id="rId5" Type="http://schemas.openxmlformats.org/officeDocument/2006/relationships/image" Target="../media/image17.jpg"/><Relationship Id="rId4" Type="http://schemas.openxmlformats.org/officeDocument/2006/relationships/image" Target="../media/image16.jp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8: </a:t>
            </a:r>
          </a:p>
          <a:p>
            <a:r>
              <a:rPr lang="en-GB" sz="3200" b="0" dirty="0">
                <a:effectLst/>
              </a:rPr>
              <a:t>Stop smoking medications: the latest guidance </a:t>
            </a:r>
            <a:br>
              <a:rPr lang="en-GB" sz="2800" b="0" dirty="0">
                <a:effectLst/>
              </a:rPr>
            </a:br>
            <a:endParaRPr lang="en-GB" sz="2800" b="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E8CD-8802-5349-B386-D523F1024DD8}"/>
              </a:ext>
            </a:extLst>
          </p:cNvPr>
          <p:cNvSpPr>
            <a:spLocks noGrp="1"/>
          </p:cNvSpPr>
          <p:nvPr>
            <p:ph type="title"/>
          </p:nvPr>
        </p:nvSpPr>
        <p:spPr/>
        <p:txBody>
          <a:bodyPr/>
          <a:lstStyle/>
          <a:p>
            <a:r>
              <a:rPr lang="en-US"/>
              <a:t>NRT key facts</a:t>
            </a:r>
          </a:p>
        </p:txBody>
      </p:sp>
      <p:pic>
        <p:nvPicPr>
          <p:cNvPr id="4" name="Picture 3">
            <a:extLst>
              <a:ext uri="{FF2B5EF4-FFF2-40B4-BE49-F238E27FC236}">
                <a16:creationId xmlns:a16="http://schemas.microsoft.com/office/drawing/2014/main" id="{BED2CFCC-8843-494F-92E8-94353637AE9A}"/>
              </a:ext>
            </a:extLst>
          </p:cNvPr>
          <p:cNvPicPr>
            <a:picLocks noChangeAspect="1"/>
          </p:cNvPicPr>
          <p:nvPr/>
        </p:nvPicPr>
        <p:blipFill>
          <a:blip r:embed="rId3"/>
          <a:srcRect/>
          <a:stretch/>
        </p:blipFill>
        <p:spPr>
          <a:xfrm>
            <a:off x="527645" y="1710268"/>
            <a:ext cx="1293042" cy="1293042"/>
          </a:xfrm>
          <a:prstGeom prst="rect">
            <a:avLst/>
          </a:prstGeom>
          <a:effectLst>
            <a:outerShdw blurRad="254000" dist="63500" dir="5400000" algn="ctr" rotWithShape="0">
              <a:srgbClr val="000000">
                <a:alpha val="20000"/>
              </a:srgbClr>
            </a:outerShdw>
          </a:effectLst>
        </p:spPr>
      </p:pic>
      <p:sp>
        <p:nvSpPr>
          <p:cNvPr id="5" name="TextBox 4">
            <a:extLst>
              <a:ext uri="{FF2B5EF4-FFF2-40B4-BE49-F238E27FC236}">
                <a16:creationId xmlns:a16="http://schemas.microsoft.com/office/drawing/2014/main" id="{46078A44-92BE-B848-84EA-7C9548594732}"/>
              </a:ext>
            </a:extLst>
          </p:cNvPr>
          <p:cNvSpPr txBox="1"/>
          <p:nvPr/>
        </p:nvSpPr>
        <p:spPr>
          <a:xfrm>
            <a:off x="1844345" y="1828803"/>
            <a:ext cx="2736118" cy="1049865"/>
          </a:xfrm>
          <a:prstGeom prst="rect">
            <a:avLst/>
          </a:prstGeom>
          <a:noFill/>
        </p:spPr>
        <p:txBody>
          <a:bodyPr wrap="square" rtlCol="0" anchor="ctr">
            <a:noAutofit/>
          </a:bodyPr>
          <a:lstStyle/>
          <a:p>
            <a:pPr>
              <a:lnSpc>
                <a:spcPts val="1800"/>
              </a:lnSpc>
            </a:pPr>
            <a:r>
              <a:rPr lang="en-US" sz="1400">
                <a:latin typeface="Arial" panose="020B0604020202020204" pitchFamily="34" charset="0"/>
                <a:cs typeface="Arial" panose="020B0604020202020204" pitchFamily="34" charset="0"/>
              </a:rPr>
              <a:t>Provides a </a:t>
            </a:r>
            <a:r>
              <a:rPr lang="en-US" sz="1400" b="1">
                <a:solidFill>
                  <a:schemeClr val="accent4">
                    <a:lumMod val="75000"/>
                    <a:lumOff val="25000"/>
                  </a:schemeClr>
                </a:solidFill>
                <a:latin typeface="Arial" panose="020B0604020202020204" pitchFamily="34" charset="0"/>
                <a:cs typeface="Arial" panose="020B0604020202020204" pitchFamily="34" charset="0"/>
              </a:rPr>
              <a:t>clean</a:t>
            </a:r>
            <a:r>
              <a:rPr lang="en-US" sz="1400">
                <a:solidFill>
                  <a:schemeClr val="accent4">
                    <a:lumMod val="75000"/>
                    <a:lumOff val="25000"/>
                  </a:schemeClr>
                </a:solidFill>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form of </a:t>
            </a:r>
            <a:r>
              <a:rPr lang="en-US" sz="1400" b="1">
                <a:solidFill>
                  <a:schemeClr val="accent4">
                    <a:lumMod val="75000"/>
                    <a:lumOff val="25000"/>
                  </a:schemeClr>
                </a:solidFill>
                <a:latin typeface="Arial" panose="020B0604020202020204" pitchFamily="34" charset="0"/>
                <a:cs typeface="Arial" panose="020B0604020202020204" pitchFamily="34" charset="0"/>
              </a:rPr>
              <a:t>nicotine</a:t>
            </a:r>
            <a:r>
              <a:rPr lang="en-US" sz="1400">
                <a:latin typeface="Arial" panose="020B0604020202020204" pitchFamily="34" charset="0"/>
                <a:cs typeface="Arial" panose="020B0604020202020204" pitchFamily="34" charset="0"/>
              </a:rPr>
              <a:t> in lower and slower doses than cigarettes</a:t>
            </a:r>
          </a:p>
        </p:txBody>
      </p:sp>
      <p:pic>
        <p:nvPicPr>
          <p:cNvPr id="6" name="Picture 5">
            <a:extLst>
              <a:ext uri="{FF2B5EF4-FFF2-40B4-BE49-F238E27FC236}">
                <a16:creationId xmlns:a16="http://schemas.microsoft.com/office/drawing/2014/main" id="{E1B04B01-F89D-934D-95C3-BDF8C82D3DD7}"/>
              </a:ext>
            </a:extLst>
          </p:cNvPr>
          <p:cNvPicPr>
            <a:picLocks noChangeAspect="1"/>
          </p:cNvPicPr>
          <p:nvPr/>
        </p:nvPicPr>
        <p:blipFill>
          <a:blip r:embed="rId4"/>
          <a:srcRect/>
          <a:stretch/>
        </p:blipFill>
        <p:spPr>
          <a:xfrm>
            <a:off x="4602402" y="1710268"/>
            <a:ext cx="1293042" cy="1293042"/>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B951FC34-30B7-7248-BA4C-D48987A1F0AC}"/>
              </a:ext>
            </a:extLst>
          </p:cNvPr>
          <p:cNvSpPr txBox="1"/>
          <p:nvPr/>
        </p:nvSpPr>
        <p:spPr>
          <a:xfrm>
            <a:off x="5919102" y="1828803"/>
            <a:ext cx="2736118" cy="1049865"/>
          </a:xfrm>
          <a:prstGeom prst="rect">
            <a:avLst/>
          </a:prstGeom>
          <a:noFill/>
        </p:spPr>
        <p:txBody>
          <a:bodyPr wrap="square" rtlCol="0" anchor="ctr">
            <a:noAutofit/>
          </a:bodyPr>
          <a:lstStyle/>
          <a:p>
            <a:pPr>
              <a:lnSpc>
                <a:spcPts val="1800"/>
              </a:lnSpc>
            </a:pPr>
            <a:r>
              <a:rPr lang="en-US" sz="1400" b="1">
                <a:solidFill>
                  <a:schemeClr val="accent4">
                    <a:lumMod val="75000"/>
                    <a:lumOff val="25000"/>
                  </a:schemeClr>
                </a:solidFill>
                <a:latin typeface="Arial" panose="020B0604020202020204" pitchFamily="34" charset="0"/>
                <a:cs typeface="Arial" panose="020B0604020202020204" pitchFamily="34" charset="0"/>
              </a:rPr>
              <a:t>Reduces </a:t>
            </a:r>
            <a:r>
              <a:rPr lang="en-US" sz="1400">
                <a:latin typeface="Arial" panose="020B0604020202020204" pitchFamily="34" charset="0"/>
                <a:cs typeface="Arial" panose="020B0604020202020204" pitchFamily="34" charset="0"/>
              </a:rPr>
              <a:t>nicotine </a:t>
            </a:r>
            <a:r>
              <a:rPr lang="en-US" sz="1400" b="1">
                <a:solidFill>
                  <a:schemeClr val="accent4">
                    <a:lumMod val="75000"/>
                    <a:lumOff val="25000"/>
                  </a:schemeClr>
                </a:solidFill>
                <a:latin typeface="Arial" panose="020B0604020202020204" pitchFamily="34" charset="0"/>
                <a:cs typeface="Arial" panose="020B0604020202020204" pitchFamily="34" charset="0"/>
              </a:rPr>
              <a:t>withdrawal </a:t>
            </a:r>
            <a:r>
              <a:rPr lang="en-US" sz="1400">
                <a:latin typeface="Arial" panose="020B0604020202020204" pitchFamily="34" charset="0"/>
                <a:cs typeface="Arial" panose="020B0604020202020204" pitchFamily="34" charset="0"/>
              </a:rPr>
              <a:t>symptoms and urges to smoke,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making quitting easier</a:t>
            </a:r>
          </a:p>
        </p:txBody>
      </p:sp>
      <p:pic>
        <p:nvPicPr>
          <p:cNvPr id="8" name="Picture 7">
            <a:extLst>
              <a:ext uri="{FF2B5EF4-FFF2-40B4-BE49-F238E27FC236}">
                <a16:creationId xmlns:a16="http://schemas.microsoft.com/office/drawing/2014/main" id="{94C73713-AEDF-C44A-B91C-BC5293420983}"/>
              </a:ext>
            </a:extLst>
          </p:cNvPr>
          <p:cNvPicPr>
            <a:picLocks noChangeAspect="1"/>
          </p:cNvPicPr>
          <p:nvPr/>
        </p:nvPicPr>
        <p:blipFill>
          <a:blip r:embed="rId5"/>
          <a:srcRect/>
          <a:stretch/>
        </p:blipFill>
        <p:spPr>
          <a:xfrm>
            <a:off x="476845" y="3171222"/>
            <a:ext cx="1293042" cy="1293042"/>
          </a:xfrm>
          <a:prstGeom prst="rect">
            <a:avLst/>
          </a:prstGeom>
          <a:effectLst>
            <a:outerShdw blurRad="254000" dist="63500" dir="5400000" algn="ctr" rotWithShape="0">
              <a:srgbClr val="000000">
                <a:alpha val="20000"/>
              </a:srgbClr>
            </a:outerShdw>
          </a:effectLst>
        </p:spPr>
      </p:pic>
      <p:sp>
        <p:nvSpPr>
          <p:cNvPr id="9" name="TextBox 8">
            <a:extLst>
              <a:ext uri="{FF2B5EF4-FFF2-40B4-BE49-F238E27FC236}">
                <a16:creationId xmlns:a16="http://schemas.microsoft.com/office/drawing/2014/main" id="{F55441A1-21D5-A342-B341-0CBDFA172389}"/>
              </a:ext>
            </a:extLst>
          </p:cNvPr>
          <p:cNvSpPr txBox="1"/>
          <p:nvPr/>
        </p:nvSpPr>
        <p:spPr>
          <a:xfrm>
            <a:off x="1793545" y="3289757"/>
            <a:ext cx="2736118" cy="1049865"/>
          </a:xfrm>
          <a:prstGeom prst="rect">
            <a:avLst/>
          </a:prstGeom>
          <a:noFill/>
        </p:spPr>
        <p:txBody>
          <a:bodyPr wrap="square" rtlCol="0" anchor="ctr">
            <a:noAutofit/>
          </a:bodyPr>
          <a:lstStyle/>
          <a:p>
            <a:pPr>
              <a:lnSpc>
                <a:spcPts val="1800"/>
              </a:lnSpc>
            </a:pPr>
            <a:r>
              <a:rPr lang="en-US" sz="1400">
                <a:latin typeface="Arial" panose="020B0604020202020204" pitchFamily="34" charset="0"/>
                <a:cs typeface="Arial" panose="020B0604020202020204" pitchFamily="34" charset="0"/>
              </a:rPr>
              <a:t>Effective in helping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smokers to quit</a:t>
            </a:r>
          </a:p>
        </p:txBody>
      </p:sp>
      <p:pic>
        <p:nvPicPr>
          <p:cNvPr id="10" name="Picture 9">
            <a:extLst>
              <a:ext uri="{FF2B5EF4-FFF2-40B4-BE49-F238E27FC236}">
                <a16:creationId xmlns:a16="http://schemas.microsoft.com/office/drawing/2014/main" id="{BB69A45C-462F-3A40-97D5-5D41EB884D94}"/>
              </a:ext>
            </a:extLst>
          </p:cNvPr>
          <p:cNvPicPr>
            <a:picLocks noChangeAspect="1"/>
          </p:cNvPicPr>
          <p:nvPr/>
        </p:nvPicPr>
        <p:blipFill>
          <a:blip r:embed="rId6"/>
          <a:srcRect/>
          <a:stretch/>
        </p:blipFill>
        <p:spPr>
          <a:xfrm>
            <a:off x="4602402" y="3171222"/>
            <a:ext cx="1293042" cy="1293042"/>
          </a:xfrm>
          <a:prstGeom prst="rect">
            <a:avLst/>
          </a:prstGeom>
          <a:effectLst>
            <a:outerShdw blurRad="254000" dist="63500" dir="5400000" algn="ctr" rotWithShape="0">
              <a:srgbClr val="000000">
                <a:alpha val="20000"/>
              </a:srgbClr>
            </a:outerShdw>
          </a:effectLst>
        </p:spPr>
      </p:pic>
      <p:sp>
        <p:nvSpPr>
          <p:cNvPr id="11" name="TextBox 10">
            <a:extLst>
              <a:ext uri="{FF2B5EF4-FFF2-40B4-BE49-F238E27FC236}">
                <a16:creationId xmlns:a16="http://schemas.microsoft.com/office/drawing/2014/main" id="{94F9F1BE-AD9C-DD4F-95E1-A22E3D16AEC4}"/>
              </a:ext>
            </a:extLst>
          </p:cNvPr>
          <p:cNvSpPr txBox="1"/>
          <p:nvPr/>
        </p:nvSpPr>
        <p:spPr>
          <a:xfrm>
            <a:off x="5919102" y="3289757"/>
            <a:ext cx="2736118" cy="1049865"/>
          </a:xfrm>
          <a:prstGeom prst="rect">
            <a:avLst/>
          </a:prstGeom>
          <a:noFill/>
        </p:spPr>
        <p:txBody>
          <a:bodyPr wrap="square" rtlCol="0" anchor="ctr">
            <a:noAutofit/>
          </a:bodyPr>
          <a:lstStyle/>
          <a:p>
            <a:pPr>
              <a:lnSpc>
                <a:spcPts val="1800"/>
              </a:lnSpc>
            </a:pPr>
            <a:r>
              <a:rPr lang="en-US" sz="1400">
                <a:latin typeface="Arial" panose="020B0604020202020204" pitchFamily="34" charset="0"/>
                <a:cs typeface="Arial" panose="020B0604020202020204" pitchFamily="34" charset="0"/>
              </a:rPr>
              <a:t>Single NRT products deliver roughly half the nicotine smokers would get from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their cigarettes</a:t>
            </a:r>
          </a:p>
        </p:txBody>
      </p:sp>
      <p:pic>
        <p:nvPicPr>
          <p:cNvPr id="12" name="Picture 11">
            <a:extLst>
              <a:ext uri="{FF2B5EF4-FFF2-40B4-BE49-F238E27FC236}">
                <a16:creationId xmlns:a16="http://schemas.microsoft.com/office/drawing/2014/main" id="{64781648-FA99-3E47-A161-6ADD0542FE30}"/>
              </a:ext>
            </a:extLst>
          </p:cNvPr>
          <p:cNvPicPr>
            <a:picLocks noChangeAspect="1"/>
          </p:cNvPicPr>
          <p:nvPr/>
        </p:nvPicPr>
        <p:blipFill>
          <a:blip r:embed="rId7"/>
          <a:srcRect/>
          <a:stretch/>
        </p:blipFill>
        <p:spPr>
          <a:xfrm>
            <a:off x="476845" y="4632176"/>
            <a:ext cx="1293042" cy="1293042"/>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4A770C4-2B45-9F4E-ADF1-AF3AF2E6C250}"/>
              </a:ext>
            </a:extLst>
          </p:cNvPr>
          <p:cNvSpPr txBox="1"/>
          <p:nvPr/>
        </p:nvSpPr>
        <p:spPr>
          <a:xfrm>
            <a:off x="1793545" y="4750711"/>
            <a:ext cx="2736118" cy="1049865"/>
          </a:xfrm>
          <a:prstGeom prst="rect">
            <a:avLst/>
          </a:prstGeom>
          <a:noFill/>
        </p:spPr>
        <p:txBody>
          <a:bodyPr wrap="square" rtlCol="0" anchor="ctr">
            <a:noAutofit/>
          </a:bodyPr>
          <a:lstStyle/>
          <a:p>
            <a:pPr>
              <a:lnSpc>
                <a:spcPts val="1800"/>
              </a:lnSpc>
            </a:pPr>
            <a:r>
              <a:rPr lang="en-US" sz="1400">
                <a:latin typeface="Arial" panose="020B0604020202020204" pitchFamily="34" charset="0"/>
                <a:cs typeface="Arial" panose="020B0604020202020204" pitchFamily="34" charset="0"/>
              </a:rPr>
              <a:t>Used for 8-12 weeks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(or longer). Reduced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over time or full dose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can be maintained</a:t>
            </a:r>
          </a:p>
        </p:txBody>
      </p:sp>
      <p:pic>
        <p:nvPicPr>
          <p:cNvPr id="14" name="Picture 13">
            <a:extLst>
              <a:ext uri="{FF2B5EF4-FFF2-40B4-BE49-F238E27FC236}">
                <a16:creationId xmlns:a16="http://schemas.microsoft.com/office/drawing/2014/main" id="{41295533-6549-B040-9229-52DC661F0137}"/>
              </a:ext>
            </a:extLst>
          </p:cNvPr>
          <p:cNvPicPr>
            <a:picLocks noChangeAspect="1"/>
          </p:cNvPicPr>
          <p:nvPr/>
        </p:nvPicPr>
        <p:blipFill>
          <a:blip r:embed="rId8"/>
          <a:srcRect/>
          <a:stretch/>
        </p:blipFill>
        <p:spPr>
          <a:xfrm>
            <a:off x="4602402" y="4632176"/>
            <a:ext cx="1293042" cy="1293042"/>
          </a:xfrm>
          <a:prstGeom prst="rect">
            <a:avLst/>
          </a:prstGeom>
          <a:effectLst>
            <a:outerShdw blurRad="254000" dist="63500" dir="5400000" algn="ctr" rotWithShape="0">
              <a:srgbClr val="000000">
                <a:alpha val="20000"/>
              </a:srgbClr>
            </a:outerShdw>
          </a:effectLst>
        </p:spPr>
      </p:pic>
      <p:sp>
        <p:nvSpPr>
          <p:cNvPr id="15" name="TextBox 14">
            <a:extLst>
              <a:ext uri="{FF2B5EF4-FFF2-40B4-BE49-F238E27FC236}">
                <a16:creationId xmlns:a16="http://schemas.microsoft.com/office/drawing/2014/main" id="{319DCF7A-1888-0D41-B76A-80F4F5EA2CB9}"/>
              </a:ext>
            </a:extLst>
          </p:cNvPr>
          <p:cNvSpPr txBox="1"/>
          <p:nvPr/>
        </p:nvSpPr>
        <p:spPr>
          <a:xfrm>
            <a:off x="5919102" y="4750711"/>
            <a:ext cx="2736118" cy="1049865"/>
          </a:xfrm>
          <a:prstGeom prst="rect">
            <a:avLst/>
          </a:prstGeom>
          <a:noFill/>
        </p:spPr>
        <p:txBody>
          <a:bodyPr wrap="square" rtlCol="0" anchor="ctr">
            <a:noAutofit/>
          </a:bodyPr>
          <a:lstStyle/>
          <a:p>
            <a:pPr>
              <a:lnSpc>
                <a:spcPts val="1800"/>
              </a:lnSpc>
            </a:pPr>
            <a:r>
              <a:rPr lang="en-US" sz="1400" b="1">
                <a:solidFill>
                  <a:schemeClr val="accent1"/>
                </a:solidFill>
                <a:latin typeface="Arial" panose="020B0604020202020204" pitchFamily="34" charset="0"/>
                <a:cs typeface="Arial" panose="020B0604020202020204" pitchFamily="34" charset="0"/>
              </a:rPr>
              <a:t>Long term use is safe</a:t>
            </a:r>
            <a:r>
              <a:rPr lang="en-US" sz="1400">
                <a:latin typeface="Arial" panose="020B0604020202020204" pitchFamily="34" charset="0"/>
                <a:cs typeface="Arial" panose="020B0604020202020204" pitchFamily="34" charset="0"/>
              </a:rPr>
              <a:t>. </a:t>
            </a:r>
          </a:p>
          <a:p>
            <a:pPr>
              <a:lnSpc>
                <a:spcPts val="1800"/>
              </a:lnSpc>
            </a:pPr>
            <a:r>
              <a:rPr lang="en-US" sz="1400">
                <a:latin typeface="Arial" panose="020B0604020202020204" pitchFamily="34" charset="0"/>
                <a:cs typeface="Arial" panose="020B0604020202020204" pitchFamily="34" charset="0"/>
              </a:rPr>
              <a:t>Many patients will benefit from use for </a:t>
            </a:r>
            <a:r>
              <a:rPr lang="en-US" sz="1400" b="1">
                <a:solidFill>
                  <a:schemeClr val="accent1"/>
                </a:solidFill>
                <a:latin typeface="Arial" panose="020B0604020202020204" pitchFamily="34" charset="0"/>
                <a:cs typeface="Arial" panose="020B0604020202020204" pitchFamily="34" charset="0"/>
              </a:rPr>
              <a:t>6 months or longer</a:t>
            </a:r>
            <a:r>
              <a:rPr lang="en-US" sz="1400">
                <a:solidFill>
                  <a:schemeClr val="accent1"/>
                </a:solidFill>
                <a:latin typeface="Arial" panose="020B0604020202020204" pitchFamily="34" charset="0"/>
                <a:cs typeface="Arial" panose="020B0604020202020204" pitchFamily="34" charset="0"/>
              </a:rPr>
              <a:t>. </a:t>
            </a:r>
          </a:p>
        </p:txBody>
      </p:sp>
      <p:sp>
        <p:nvSpPr>
          <p:cNvPr id="17" name="Footer Placeholder 3">
            <a:extLst>
              <a:ext uri="{FF2B5EF4-FFF2-40B4-BE49-F238E27FC236}">
                <a16:creationId xmlns:a16="http://schemas.microsoft.com/office/drawing/2014/main" id="{009028A3-91E4-E009-5672-E9CC866ED157}"/>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194872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
                            </p:stCondLst>
                            <p:childTnLst>
                              <p:par>
                                <p:cTn id="45" presetID="10" presetClass="entr" presetSubtype="0" fill="hold" grpId="0" nodeType="afterEffect">
                                  <p:stCondLst>
                                    <p:cond delay="5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500"/>
                            </p:stCondLst>
                            <p:childTnLst>
                              <p:par>
                                <p:cTn id="54" presetID="10" presetClass="entr" presetSubtype="0"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95189-1CE0-2F47-8A1B-91FCC268A5F9}"/>
              </a:ext>
            </a:extLst>
          </p:cNvPr>
          <p:cNvSpPr>
            <a:spLocks noGrp="1"/>
          </p:cNvSpPr>
          <p:nvPr>
            <p:ph type="title"/>
          </p:nvPr>
        </p:nvSpPr>
        <p:spPr/>
        <p:txBody>
          <a:bodyPr/>
          <a:lstStyle/>
          <a:p>
            <a:r>
              <a:rPr lang="en-US"/>
              <a:t>Nicotine replacement therapy: products</a:t>
            </a:r>
          </a:p>
        </p:txBody>
      </p:sp>
      <p:pic>
        <p:nvPicPr>
          <p:cNvPr id="6" name="Picture 5">
            <a:extLst>
              <a:ext uri="{FF2B5EF4-FFF2-40B4-BE49-F238E27FC236}">
                <a16:creationId xmlns:a16="http://schemas.microsoft.com/office/drawing/2014/main" id="{DDFFDAAD-DE62-CE4C-A08C-5E1DF3473D41}"/>
              </a:ext>
            </a:extLst>
          </p:cNvPr>
          <p:cNvPicPr>
            <a:picLocks noChangeAspect="1"/>
          </p:cNvPicPr>
          <p:nvPr/>
        </p:nvPicPr>
        <p:blipFill>
          <a:blip r:embed="rId3"/>
          <a:stretch>
            <a:fillRect/>
          </a:stretch>
        </p:blipFill>
        <p:spPr>
          <a:xfrm>
            <a:off x="544425" y="1723869"/>
            <a:ext cx="1860404" cy="1161737"/>
          </a:xfrm>
          <a:prstGeom prst="rect">
            <a:avLst/>
          </a:prstGeom>
        </p:spPr>
      </p:pic>
      <p:pic>
        <p:nvPicPr>
          <p:cNvPr id="7" name="Picture 6">
            <a:extLst>
              <a:ext uri="{FF2B5EF4-FFF2-40B4-BE49-F238E27FC236}">
                <a16:creationId xmlns:a16="http://schemas.microsoft.com/office/drawing/2014/main" id="{09DFA8A0-D66C-9140-8295-BC07A9956D01}"/>
              </a:ext>
            </a:extLst>
          </p:cNvPr>
          <p:cNvPicPr>
            <a:picLocks noChangeAspect="1"/>
          </p:cNvPicPr>
          <p:nvPr/>
        </p:nvPicPr>
        <p:blipFill>
          <a:blip r:embed="rId4"/>
          <a:srcRect/>
          <a:stretch/>
        </p:blipFill>
        <p:spPr>
          <a:xfrm>
            <a:off x="3482909" y="1708880"/>
            <a:ext cx="2020940" cy="1251678"/>
          </a:xfrm>
          <a:prstGeom prst="rect">
            <a:avLst/>
          </a:prstGeom>
        </p:spPr>
      </p:pic>
      <p:pic>
        <p:nvPicPr>
          <p:cNvPr id="8" name="Picture 7">
            <a:extLst>
              <a:ext uri="{FF2B5EF4-FFF2-40B4-BE49-F238E27FC236}">
                <a16:creationId xmlns:a16="http://schemas.microsoft.com/office/drawing/2014/main" id="{903A1AF4-B8EA-7849-B76A-DA45FAC647C8}"/>
              </a:ext>
            </a:extLst>
          </p:cNvPr>
          <p:cNvPicPr>
            <a:picLocks noChangeAspect="1"/>
          </p:cNvPicPr>
          <p:nvPr/>
        </p:nvPicPr>
        <p:blipFill>
          <a:blip r:embed="rId5"/>
          <a:srcRect/>
          <a:stretch/>
        </p:blipFill>
        <p:spPr>
          <a:xfrm>
            <a:off x="6362428" y="1693889"/>
            <a:ext cx="2031320" cy="1244183"/>
          </a:xfrm>
          <a:prstGeom prst="rect">
            <a:avLst/>
          </a:prstGeom>
        </p:spPr>
      </p:pic>
      <p:pic>
        <p:nvPicPr>
          <p:cNvPr id="9" name="Picture 8">
            <a:extLst>
              <a:ext uri="{FF2B5EF4-FFF2-40B4-BE49-F238E27FC236}">
                <a16:creationId xmlns:a16="http://schemas.microsoft.com/office/drawing/2014/main" id="{59933057-6625-9543-84D2-0B29FEFD494D}"/>
              </a:ext>
            </a:extLst>
          </p:cNvPr>
          <p:cNvPicPr>
            <a:picLocks noChangeAspect="1"/>
          </p:cNvPicPr>
          <p:nvPr/>
        </p:nvPicPr>
        <p:blipFill>
          <a:blip r:embed="rId6"/>
          <a:srcRect/>
          <a:stretch/>
        </p:blipFill>
        <p:spPr>
          <a:xfrm>
            <a:off x="762594" y="3638057"/>
            <a:ext cx="1425971" cy="1523197"/>
          </a:xfrm>
          <a:prstGeom prst="rect">
            <a:avLst/>
          </a:prstGeom>
        </p:spPr>
      </p:pic>
      <p:pic>
        <p:nvPicPr>
          <p:cNvPr id="10" name="Picture 9">
            <a:extLst>
              <a:ext uri="{FF2B5EF4-FFF2-40B4-BE49-F238E27FC236}">
                <a16:creationId xmlns:a16="http://schemas.microsoft.com/office/drawing/2014/main" id="{8D31AB25-BB1A-7F4D-9E24-8FEC0FC6E17C}"/>
              </a:ext>
            </a:extLst>
          </p:cNvPr>
          <p:cNvPicPr>
            <a:picLocks noChangeAspect="1"/>
          </p:cNvPicPr>
          <p:nvPr/>
        </p:nvPicPr>
        <p:blipFill>
          <a:blip r:embed="rId7"/>
          <a:srcRect/>
          <a:stretch/>
        </p:blipFill>
        <p:spPr>
          <a:xfrm>
            <a:off x="2556604" y="4024860"/>
            <a:ext cx="1846145" cy="1034322"/>
          </a:xfrm>
          <a:prstGeom prst="rect">
            <a:avLst/>
          </a:prstGeom>
        </p:spPr>
      </p:pic>
      <p:pic>
        <p:nvPicPr>
          <p:cNvPr id="11" name="Picture 10">
            <a:extLst>
              <a:ext uri="{FF2B5EF4-FFF2-40B4-BE49-F238E27FC236}">
                <a16:creationId xmlns:a16="http://schemas.microsoft.com/office/drawing/2014/main" id="{86B84A50-0DCA-5649-A7E0-9B8D285F36CF}"/>
              </a:ext>
            </a:extLst>
          </p:cNvPr>
          <p:cNvPicPr>
            <a:picLocks noChangeAspect="1"/>
          </p:cNvPicPr>
          <p:nvPr/>
        </p:nvPicPr>
        <p:blipFill>
          <a:blip r:embed="rId8"/>
          <a:srcRect/>
          <a:stretch/>
        </p:blipFill>
        <p:spPr>
          <a:xfrm>
            <a:off x="5117890" y="3822492"/>
            <a:ext cx="971039" cy="1335882"/>
          </a:xfrm>
          <a:prstGeom prst="rect">
            <a:avLst/>
          </a:prstGeom>
        </p:spPr>
      </p:pic>
      <p:pic>
        <p:nvPicPr>
          <p:cNvPr id="12" name="Picture 11">
            <a:extLst>
              <a:ext uri="{FF2B5EF4-FFF2-40B4-BE49-F238E27FC236}">
                <a16:creationId xmlns:a16="http://schemas.microsoft.com/office/drawing/2014/main" id="{53FB5C65-C05B-BC47-9172-4CB71D7C37C1}"/>
              </a:ext>
            </a:extLst>
          </p:cNvPr>
          <p:cNvPicPr>
            <a:picLocks noChangeAspect="1"/>
          </p:cNvPicPr>
          <p:nvPr/>
        </p:nvPicPr>
        <p:blipFill>
          <a:blip r:embed="rId9"/>
          <a:srcRect/>
          <a:stretch/>
        </p:blipFill>
        <p:spPr>
          <a:xfrm>
            <a:off x="6682241" y="4077325"/>
            <a:ext cx="1614092" cy="998602"/>
          </a:xfrm>
          <a:prstGeom prst="rect">
            <a:avLst/>
          </a:prstGeom>
        </p:spPr>
      </p:pic>
      <p:sp>
        <p:nvSpPr>
          <p:cNvPr id="13" name="TextBox 12">
            <a:extLst>
              <a:ext uri="{FF2B5EF4-FFF2-40B4-BE49-F238E27FC236}">
                <a16:creationId xmlns:a16="http://schemas.microsoft.com/office/drawing/2014/main" id="{11DC7949-A92A-8145-AD7B-D31E40010E2B}"/>
              </a:ext>
            </a:extLst>
          </p:cNvPr>
          <p:cNvSpPr txBox="1"/>
          <p:nvPr/>
        </p:nvSpPr>
        <p:spPr>
          <a:xfrm>
            <a:off x="607889" y="3011465"/>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Patches</a:t>
            </a:r>
          </a:p>
        </p:txBody>
      </p:sp>
      <p:sp>
        <p:nvSpPr>
          <p:cNvPr id="14" name="TextBox 13">
            <a:extLst>
              <a:ext uri="{FF2B5EF4-FFF2-40B4-BE49-F238E27FC236}">
                <a16:creationId xmlns:a16="http://schemas.microsoft.com/office/drawing/2014/main" id="{A9708BA7-08E7-5B4C-BAEF-B23BC379DF19}"/>
              </a:ext>
            </a:extLst>
          </p:cNvPr>
          <p:cNvSpPr txBox="1"/>
          <p:nvPr/>
        </p:nvSpPr>
        <p:spPr>
          <a:xfrm>
            <a:off x="3636451" y="3011465"/>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Gum</a:t>
            </a:r>
          </a:p>
        </p:txBody>
      </p:sp>
      <p:sp>
        <p:nvSpPr>
          <p:cNvPr id="15" name="TextBox 14">
            <a:extLst>
              <a:ext uri="{FF2B5EF4-FFF2-40B4-BE49-F238E27FC236}">
                <a16:creationId xmlns:a16="http://schemas.microsoft.com/office/drawing/2014/main" id="{5348AA9B-F22B-3143-A2E2-7901AD18307A}"/>
              </a:ext>
            </a:extLst>
          </p:cNvPr>
          <p:cNvSpPr txBox="1"/>
          <p:nvPr/>
        </p:nvSpPr>
        <p:spPr>
          <a:xfrm>
            <a:off x="6665013" y="3011465"/>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Inhalator</a:t>
            </a:r>
          </a:p>
        </p:txBody>
      </p:sp>
      <p:sp>
        <p:nvSpPr>
          <p:cNvPr id="16" name="TextBox 15">
            <a:extLst>
              <a:ext uri="{FF2B5EF4-FFF2-40B4-BE49-F238E27FC236}">
                <a16:creationId xmlns:a16="http://schemas.microsoft.com/office/drawing/2014/main" id="{5072EB0F-7F67-9049-BF9A-981AE086B391}"/>
              </a:ext>
            </a:extLst>
          </p:cNvPr>
          <p:cNvSpPr txBox="1"/>
          <p:nvPr/>
        </p:nvSpPr>
        <p:spPr>
          <a:xfrm>
            <a:off x="607889"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Nasal spray</a:t>
            </a:r>
          </a:p>
        </p:txBody>
      </p:sp>
      <p:sp>
        <p:nvSpPr>
          <p:cNvPr id="17" name="TextBox 16">
            <a:extLst>
              <a:ext uri="{FF2B5EF4-FFF2-40B4-BE49-F238E27FC236}">
                <a16:creationId xmlns:a16="http://schemas.microsoft.com/office/drawing/2014/main" id="{0F2475DD-E650-D346-9EC3-51E50B80B056}"/>
              </a:ext>
            </a:extLst>
          </p:cNvPr>
          <p:cNvSpPr txBox="1"/>
          <p:nvPr/>
        </p:nvSpPr>
        <p:spPr>
          <a:xfrm>
            <a:off x="2626930"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Mouth spray</a:t>
            </a:r>
          </a:p>
        </p:txBody>
      </p:sp>
      <p:sp>
        <p:nvSpPr>
          <p:cNvPr id="18" name="TextBox 17">
            <a:extLst>
              <a:ext uri="{FF2B5EF4-FFF2-40B4-BE49-F238E27FC236}">
                <a16:creationId xmlns:a16="http://schemas.microsoft.com/office/drawing/2014/main" id="{9BAF39DC-F3A0-0045-8DB2-D828B9525F27}"/>
              </a:ext>
            </a:extLst>
          </p:cNvPr>
          <p:cNvSpPr txBox="1"/>
          <p:nvPr/>
        </p:nvSpPr>
        <p:spPr>
          <a:xfrm>
            <a:off x="6665013"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Microtab</a:t>
            </a:r>
          </a:p>
        </p:txBody>
      </p:sp>
      <p:sp>
        <p:nvSpPr>
          <p:cNvPr id="19" name="TextBox 18">
            <a:extLst>
              <a:ext uri="{FF2B5EF4-FFF2-40B4-BE49-F238E27FC236}">
                <a16:creationId xmlns:a16="http://schemas.microsoft.com/office/drawing/2014/main" id="{F9D35C25-AB37-1F4B-A8C2-0F7D0BE157BD}"/>
              </a:ext>
            </a:extLst>
          </p:cNvPr>
          <p:cNvSpPr txBox="1"/>
          <p:nvPr/>
        </p:nvSpPr>
        <p:spPr>
          <a:xfrm>
            <a:off x="4645971" y="5264010"/>
            <a:ext cx="1624272" cy="553998"/>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Lozenges &amp; </a:t>
            </a:r>
            <a:br>
              <a:rPr lang="en-US" sz="1500" b="1">
                <a:latin typeface="Arial" panose="020B0604020202020204" pitchFamily="34" charset="0"/>
                <a:cs typeface="Arial" panose="020B0604020202020204" pitchFamily="34" charset="0"/>
              </a:rPr>
            </a:br>
            <a:r>
              <a:rPr lang="en-US" sz="1500" b="1">
                <a:latin typeface="Arial" panose="020B0604020202020204" pitchFamily="34" charset="0"/>
                <a:cs typeface="Arial" panose="020B0604020202020204" pitchFamily="34" charset="0"/>
              </a:rPr>
              <a:t>mini lozenges</a:t>
            </a:r>
          </a:p>
        </p:txBody>
      </p:sp>
      <p:sp>
        <p:nvSpPr>
          <p:cNvPr id="21" name="Footer Placeholder 3">
            <a:extLst>
              <a:ext uri="{FF2B5EF4-FFF2-40B4-BE49-F238E27FC236}">
                <a16:creationId xmlns:a16="http://schemas.microsoft.com/office/drawing/2014/main" id="{DC2F823A-A0FB-752B-2E3A-6FCA667679BE}"/>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320155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F04EA-D882-D14F-8331-65B021A586A7}"/>
              </a:ext>
            </a:extLst>
          </p:cNvPr>
          <p:cNvSpPr>
            <a:spLocks noGrp="1"/>
          </p:cNvSpPr>
          <p:nvPr>
            <p:ph type="title"/>
          </p:nvPr>
        </p:nvSpPr>
        <p:spPr/>
        <p:txBody>
          <a:bodyPr/>
          <a:lstStyle/>
          <a:p>
            <a:r>
              <a:rPr lang="en-US"/>
              <a:t>NRT: action and effectiveness</a:t>
            </a:r>
          </a:p>
        </p:txBody>
      </p:sp>
      <p:sp>
        <p:nvSpPr>
          <p:cNvPr id="6" name="Text Placeholder 3">
            <a:extLst>
              <a:ext uri="{FF2B5EF4-FFF2-40B4-BE49-F238E27FC236}">
                <a16:creationId xmlns:a16="http://schemas.microsoft.com/office/drawing/2014/main" id="{E0CE6AEE-61AF-6543-B37D-D94C6E73F809}"/>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buNone/>
            </a:pPr>
            <a:r>
              <a:rPr lang="en-US" sz="1100">
                <a:latin typeface="Arial" panose="020B0604020202020204" pitchFamily="34" charset="0"/>
                <a:cs typeface="Arial" panose="020B0604020202020204" pitchFamily="34" charset="0"/>
              </a:rPr>
              <a:t>Source:  Hughes 2002 &amp; Royal College of Physicians, </a:t>
            </a:r>
            <a:r>
              <a:rPr lang="en-US" sz="1100" i="1">
                <a:latin typeface="Arial" panose="020B0604020202020204" pitchFamily="34" charset="0"/>
                <a:cs typeface="Arial" panose="020B0604020202020204" pitchFamily="34" charset="0"/>
              </a:rPr>
              <a:t>Nicotine Addiction in Britain</a:t>
            </a:r>
            <a:r>
              <a:rPr lang="en-US" sz="1100">
                <a:latin typeface="Arial" panose="020B0604020202020204" pitchFamily="34" charset="0"/>
                <a:cs typeface="Arial" panose="020B0604020202020204" pitchFamily="34" charset="0"/>
              </a:rPr>
              <a:t>.</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A report of the Tobacco Advisory Group of the Royal College of Physicians. London, RCP, 2000</a:t>
            </a:r>
          </a:p>
        </p:txBody>
      </p:sp>
      <p:pic>
        <p:nvPicPr>
          <p:cNvPr id="8" name="Picture 7">
            <a:extLst>
              <a:ext uri="{FF2B5EF4-FFF2-40B4-BE49-F238E27FC236}">
                <a16:creationId xmlns:a16="http://schemas.microsoft.com/office/drawing/2014/main" id="{FF2BA223-E24A-4F4B-81E0-46356682B814}"/>
              </a:ext>
            </a:extLst>
          </p:cNvPr>
          <p:cNvPicPr>
            <a:picLocks noChangeAspect="1"/>
          </p:cNvPicPr>
          <p:nvPr/>
        </p:nvPicPr>
        <p:blipFill>
          <a:blip r:embed="rId3"/>
          <a:stretch>
            <a:fillRect/>
          </a:stretch>
        </p:blipFill>
        <p:spPr>
          <a:xfrm>
            <a:off x="1555697" y="1844326"/>
            <a:ext cx="6032605" cy="3447203"/>
          </a:xfrm>
          <a:prstGeom prst="rect">
            <a:avLst/>
          </a:prstGeom>
        </p:spPr>
      </p:pic>
      <p:sp>
        <p:nvSpPr>
          <p:cNvPr id="9" name="Footer Placeholder 3">
            <a:extLst>
              <a:ext uri="{FF2B5EF4-FFF2-40B4-BE49-F238E27FC236}">
                <a16:creationId xmlns:a16="http://schemas.microsoft.com/office/drawing/2014/main" id="{871A6511-2025-3BC0-366A-5B770089B481}"/>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136310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1587B-6EAE-3743-8482-F7B1B3A6ADE8}"/>
              </a:ext>
            </a:extLst>
          </p:cNvPr>
          <p:cNvSpPr>
            <a:spLocks noGrp="1"/>
          </p:cNvSpPr>
          <p:nvPr>
            <p:ph type="ctrTitle"/>
          </p:nvPr>
        </p:nvSpPr>
        <p:spPr>
          <a:xfrm>
            <a:off x="971550" y="3777242"/>
            <a:ext cx="7200900" cy="1589517"/>
          </a:xfrm>
        </p:spPr>
        <p:txBody>
          <a:bodyPr>
            <a:noAutofit/>
          </a:bodyPr>
          <a:lstStyle/>
          <a:p>
            <a:pPr algn="ctr">
              <a:lnSpc>
                <a:spcPts val="3000"/>
              </a:lnSpc>
            </a:pPr>
            <a:r>
              <a:rPr lang="en-US" sz="2200" b="1">
                <a:effectLst>
                  <a:glow>
                    <a:schemeClr val="bg1">
                      <a:alpha val="70000"/>
                    </a:schemeClr>
                  </a:glow>
                  <a:outerShdw blurRad="254000" dist="38100" dir="5400000" algn="ctr" rotWithShape="0">
                    <a:srgbClr val="000000">
                      <a:alpha val="25000"/>
                    </a:srgbClr>
                  </a:outerShdw>
                </a:effectLst>
              </a:rPr>
              <a:t>Principle: </a:t>
            </a:r>
            <a:r>
              <a:rPr lang="en-US" sz="2200">
                <a:solidFill>
                  <a:schemeClr val="bg1"/>
                </a:solidFill>
                <a:effectLst>
                  <a:glow>
                    <a:schemeClr val="bg1">
                      <a:alpha val="70000"/>
                    </a:schemeClr>
                  </a:glow>
                  <a:outerShdw blurRad="254000" dist="38100" dir="5400000" algn="ctr" rotWithShape="0">
                    <a:srgbClr val="000000">
                      <a:alpha val="25000"/>
                    </a:srgbClr>
                  </a:outerShdw>
                </a:effectLst>
              </a:rPr>
              <a:t>Use as much as you need </a:t>
            </a:r>
            <a:br>
              <a:rPr lang="en-US" sz="2200">
                <a:solidFill>
                  <a:schemeClr val="bg1"/>
                </a:solidFill>
                <a:effectLst>
                  <a:glow>
                    <a:schemeClr val="bg1">
                      <a:alpha val="70000"/>
                    </a:schemeClr>
                  </a:glow>
                  <a:outerShdw blurRad="254000" dist="38100" dir="5400000" algn="ctr" rotWithShape="0">
                    <a:srgbClr val="000000">
                      <a:alpha val="25000"/>
                    </a:srgbClr>
                  </a:outerShdw>
                </a:effectLst>
              </a:rPr>
            </a:br>
            <a:r>
              <a:rPr lang="en-US" sz="2200">
                <a:solidFill>
                  <a:schemeClr val="bg1"/>
                </a:solidFill>
                <a:effectLst>
                  <a:glow>
                    <a:schemeClr val="bg1">
                      <a:alpha val="70000"/>
                    </a:schemeClr>
                  </a:glow>
                  <a:outerShdw blurRad="254000" dist="38100" dir="5400000" algn="ctr" rotWithShape="0">
                    <a:srgbClr val="000000">
                      <a:alpha val="25000"/>
                    </a:srgbClr>
                  </a:outerShdw>
                </a:effectLst>
              </a:rPr>
              <a:t>for as long as you need to manage </a:t>
            </a:r>
            <a:br>
              <a:rPr lang="en-US" sz="2200">
                <a:solidFill>
                  <a:schemeClr val="bg1"/>
                </a:solidFill>
                <a:effectLst>
                  <a:glow>
                    <a:schemeClr val="bg1">
                      <a:alpha val="70000"/>
                    </a:schemeClr>
                  </a:glow>
                  <a:outerShdw blurRad="254000" dist="38100" dir="5400000" algn="ctr" rotWithShape="0">
                    <a:srgbClr val="000000">
                      <a:alpha val="25000"/>
                    </a:srgbClr>
                  </a:outerShdw>
                </a:effectLst>
              </a:rPr>
            </a:br>
            <a:r>
              <a:rPr lang="en-US" sz="2200">
                <a:solidFill>
                  <a:schemeClr val="bg1"/>
                </a:solidFill>
                <a:effectLst>
                  <a:glow>
                    <a:schemeClr val="bg1">
                      <a:alpha val="70000"/>
                    </a:schemeClr>
                  </a:glow>
                  <a:outerShdw blurRad="254000" dist="38100" dir="5400000" algn="ctr" rotWithShape="0">
                    <a:srgbClr val="000000">
                      <a:alpha val="25000"/>
                    </a:srgbClr>
                  </a:outerShdw>
                </a:effectLst>
              </a:rPr>
              <a:t>withdrawal and cravings</a:t>
            </a:r>
          </a:p>
        </p:txBody>
      </p:sp>
      <p:sp>
        <p:nvSpPr>
          <p:cNvPr id="3" name="Subtitle 2">
            <a:extLst>
              <a:ext uri="{FF2B5EF4-FFF2-40B4-BE49-F238E27FC236}">
                <a16:creationId xmlns:a16="http://schemas.microsoft.com/office/drawing/2014/main" id="{9F74C4FE-D446-2B42-962A-7EF7CFF78EA3}"/>
              </a:ext>
            </a:extLst>
          </p:cNvPr>
          <p:cNvSpPr>
            <a:spLocks noGrp="1"/>
          </p:cNvSpPr>
          <p:nvPr>
            <p:ph type="subTitle" idx="1"/>
          </p:nvPr>
        </p:nvSpPr>
        <p:spPr>
          <a:xfrm>
            <a:off x="971550" y="1228165"/>
            <a:ext cx="7200900"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The biggest problem with NRT </a:t>
            </a:r>
            <a:br>
              <a:rPr lang="en-US" sz="3200">
                <a:effectLst>
                  <a:outerShdw blurRad="165100" dist="38100" dir="5400000" algn="ctr" rotWithShape="0">
                    <a:srgbClr val="000000">
                      <a:alpha val="40000"/>
                    </a:srgbClr>
                  </a:outerShdw>
                </a:effectLst>
              </a:rPr>
            </a:br>
            <a:r>
              <a:rPr lang="en-US" sz="3200">
                <a:effectLst>
                  <a:outerShdw blurRad="165100" dist="38100" dir="5400000" algn="ctr" rotWithShape="0">
                    <a:srgbClr val="000000">
                      <a:alpha val="40000"/>
                    </a:srgbClr>
                  </a:outerShdw>
                </a:effectLst>
              </a:rPr>
              <a:t>is that smokers do not use enough for long enough</a:t>
            </a:r>
          </a:p>
        </p:txBody>
      </p:sp>
    </p:spTree>
    <p:extLst>
      <p:ext uri="{BB962C8B-B14F-4D97-AF65-F5344CB8AC3E}">
        <p14:creationId xmlns:p14="http://schemas.microsoft.com/office/powerpoint/2010/main" val="607498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C8270-F8DE-0C4A-8E34-AB9ECE0779F9}"/>
              </a:ext>
            </a:extLst>
          </p:cNvPr>
          <p:cNvSpPr>
            <a:spLocks noGrp="1"/>
          </p:cNvSpPr>
          <p:nvPr>
            <p:ph type="title"/>
          </p:nvPr>
        </p:nvSpPr>
        <p:spPr/>
        <p:txBody>
          <a:bodyPr/>
          <a:lstStyle/>
          <a:p>
            <a:r>
              <a:rPr lang="en-US"/>
              <a:t>NRT combination therapy</a:t>
            </a:r>
          </a:p>
        </p:txBody>
      </p:sp>
      <p:sp>
        <p:nvSpPr>
          <p:cNvPr id="6" name="Text Placeholder 3">
            <a:extLst>
              <a:ext uri="{FF2B5EF4-FFF2-40B4-BE49-F238E27FC236}">
                <a16:creationId xmlns:a16="http://schemas.microsoft.com/office/drawing/2014/main" id="{65A46C67-32B6-104A-8ACF-21210C817E95}"/>
              </a:ext>
            </a:extLst>
          </p:cNvPr>
          <p:cNvSpPr txBox="1">
            <a:spLocks/>
          </p:cNvSpPr>
          <p:nvPr/>
        </p:nvSpPr>
        <p:spPr bwMode="auto">
          <a:xfrm>
            <a:off x="588698" y="5373216"/>
            <a:ext cx="7966604" cy="7951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buNone/>
            </a:pPr>
            <a:r>
              <a:rPr lang="en-US" sz="1100">
                <a:latin typeface="Arial" panose="020B0604020202020204" pitchFamily="34" charset="0"/>
                <a:cs typeface="Arial" panose="020B0604020202020204" pitchFamily="34" charset="0"/>
              </a:rPr>
              <a:t>Cahill K, et al. Pharmacological interventions for smoking cessation: an overview and network meta‐analysis. </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Cochrane Database of Systematic Reviews 2013. Lindson N, et al. Different doses, duration, and modes of delivery </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of nicotine replacement therapy for smoking cessation. Cochrane Database Syst Rev. 2019</a:t>
            </a:r>
          </a:p>
        </p:txBody>
      </p:sp>
      <p:sp>
        <p:nvSpPr>
          <p:cNvPr id="7" name="TextBox 6">
            <a:extLst>
              <a:ext uri="{FF2B5EF4-FFF2-40B4-BE49-F238E27FC236}">
                <a16:creationId xmlns:a16="http://schemas.microsoft.com/office/drawing/2014/main" id="{3E702AD6-FF24-4049-90EE-E6EDFC14F9D7}"/>
              </a:ext>
            </a:extLst>
          </p:cNvPr>
          <p:cNvSpPr txBox="1"/>
          <p:nvPr/>
        </p:nvSpPr>
        <p:spPr>
          <a:xfrm>
            <a:off x="1078537" y="1702487"/>
            <a:ext cx="2169731"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NRT patch</a:t>
            </a:r>
          </a:p>
        </p:txBody>
      </p:sp>
      <p:sp>
        <p:nvSpPr>
          <p:cNvPr id="8" name="TextBox 7">
            <a:extLst>
              <a:ext uri="{FF2B5EF4-FFF2-40B4-BE49-F238E27FC236}">
                <a16:creationId xmlns:a16="http://schemas.microsoft.com/office/drawing/2014/main" id="{9A9F330A-912E-6849-9AC8-D125F455EBA7}"/>
              </a:ext>
            </a:extLst>
          </p:cNvPr>
          <p:cNvSpPr txBox="1"/>
          <p:nvPr/>
        </p:nvSpPr>
        <p:spPr>
          <a:xfrm>
            <a:off x="4430364" y="1702487"/>
            <a:ext cx="3887788"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Faster-acting NRT</a:t>
            </a:r>
          </a:p>
        </p:txBody>
      </p:sp>
      <p:pic>
        <p:nvPicPr>
          <p:cNvPr id="9" name="Picture 8">
            <a:extLst>
              <a:ext uri="{FF2B5EF4-FFF2-40B4-BE49-F238E27FC236}">
                <a16:creationId xmlns:a16="http://schemas.microsoft.com/office/drawing/2014/main" id="{96C9E5FA-5ADC-524F-8CEF-FA9504345438}"/>
              </a:ext>
            </a:extLst>
          </p:cNvPr>
          <p:cNvPicPr>
            <a:picLocks noChangeAspect="1"/>
          </p:cNvPicPr>
          <p:nvPr/>
        </p:nvPicPr>
        <p:blipFill>
          <a:blip r:embed="rId3"/>
          <a:stretch>
            <a:fillRect/>
          </a:stretch>
        </p:blipFill>
        <p:spPr>
          <a:xfrm>
            <a:off x="1119085" y="2209840"/>
            <a:ext cx="2088635" cy="1304257"/>
          </a:xfrm>
          <a:prstGeom prst="rect">
            <a:avLst/>
          </a:prstGeom>
        </p:spPr>
      </p:pic>
      <p:pic>
        <p:nvPicPr>
          <p:cNvPr id="10" name="Picture 9">
            <a:extLst>
              <a:ext uri="{FF2B5EF4-FFF2-40B4-BE49-F238E27FC236}">
                <a16:creationId xmlns:a16="http://schemas.microsoft.com/office/drawing/2014/main" id="{9877ED11-F40E-0844-AFF0-20F3B424A488}"/>
              </a:ext>
            </a:extLst>
          </p:cNvPr>
          <p:cNvPicPr>
            <a:picLocks noChangeAspect="1"/>
          </p:cNvPicPr>
          <p:nvPr/>
        </p:nvPicPr>
        <p:blipFill>
          <a:blip r:embed="rId4"/>
          <a:srcRect/>
          <a:stretch/>
        </p:blipFill>
        <p:spPr>
          <a:xfrm>
            <a:off x="4551134" y="2246125"/>
            <a:ext cx="2020940" cy="1251678"/>
          </a:xfrm>
          <a:prstGeom prst="rect">
            <a:avLst/>
          </a:prstGeom>
        </p:spPr>
      </p:pic>
      <p:pic>
        <p:nvPicPr>
          <p:cNvPr id="11" name="Picture 10">
            <a:extLst>
              <a:ext uri="{FF2B5EF4-FFF2-40B4-BE49-F238E27FC236}">
                <a16:creationId xmlns:a16="http://schemas.microsoft.com/office/drawing/2014/main" id="{E7A81044-1138-254E-A2D5-5317C4CA8857}"/>
              </a:ext>
            </a:extLst>
          </p:cNvPr>
          <p:cNvPicPr>
            <a:picLocks noChangeAspect="1"/>
          </p:cNvPicPr>
          <p:nvPr/>
        </p:nvPicPr>
        <p:blipFill>
          <a:blip r:embed="rId5"/>
          <a:srcRect/>
          <a:stretch/>
        </p:blipFill>
        <p:spPr>
          <a:xfrm>
            <a:off x="6593165" y="2254950"/>
            <a:ext cx="1894770" cy="1160546"/>
          </a:xfrm>
          <a:prstGeom prst="rect">
            <a:avLst/>
          </a:prstGeom>
        </p:spPr>
      </p:pic>
      <p:sp>
        <p:nvSpPr>
          <p:cNvPr id="12" name="TextBox 11">
            <a:extLst>
              <a:ext uri="{FF2B5EF4-FFF2-40B4-BE49-F238E27FC236}">
                <a16:creationId xmlns:a16="http://schemas.microsoft.com/office/drawing/2014/main" id="{367AF97D-15AD-B045-A897-A9BB002C09CD}"/>
              </a:ext>
            </a:extLst>
          </p:cNvPr>
          <p:cNvSpPr txBox="1"/>
          <p:nvPr/>
        </p:nvSpPr>
        <p:spPr>
          <a:xfrm>
            <a:off x="404285" y="3745148"/>
            <a:ext cx="3518235" cy="1200588"/>
          </a:xfrm>
          <a:prstGeom prst="rect">
            <a:avLst/>
          </a:prstGeom>
          <a:noFill/>
        </p:spPr>
        <p:txBody>
          <a:bodyPr wrap="square" rtlCol="0">
            <a:noAutofit/>
          </a:bodyPr>
          <a:lstStyle/>
          <a:p>
            <a:pPr algn="ctr">
              <a:lnSpc>
                <a:spcPts val="2100"/>
              </a:lnSpc>
            </a:pPr>
            <a:r>
              <a:rPr lang="en-US" sz="1500">
                <a:latin typeface="Arial" panose="020B0604020202020204" pitchFamily="34" charset="0"/>
                <a:cs typeface="Arial" panose="020B0604020202020204" pitchFamily="34" charset="0"/>
              </a:rPr>
              <a:t>Provides steady dose of nicotine throughout the day to help with withdrawal symptoms and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‘background’ urges to smoke</a:t>
            </a:r>
          </a:p>
        </p:txBody>
      </p:sp>
      <p:sp>
        <p:nvSpPr>
          <p:cNvPr id="13" name="TextBox 12">
            <a:extLst>
              <a:ext uri="{FF2B5EF4-FFF2-40B4-BE49-F238E27FC236}">
                <a16:creationId xmlns:a16="http://schemas.microsoft.com/office/drawing/2014/main" id="{2F437147-F812-294A-B79D-0ACF79083511}"/>
              </a:ext>
            </a:extLst>
          </p:cNvPr>
          <p:cNvSpPr txBox="1"/>
          <p:nvPr/>
        </p:nvSpPr>
        <p:spPr>
          <a:xfrm>
            <a:off x="4720921" y="3745148"/>
            <a:ext cx="3518235" cy="1012580"/>
          </a:xfrm>
          <a:prstGeom prst="rect">
            <a:avLst/>
          </a:prstGeom>
          <a:noFill/>
        </p:spPr>
        <p:txBody>
          <a:bodyPr wrap="square" rtlCol="0">
            <a:noAutofit/>
          </a:bodyPr>
          <a:lstStyle/>
          <a:p>
            <a:pPr algn="ctr">
              <a:lnSpc>
                <a:spcPts val="2100"/>
              </a:lnSpc>
            </a:pPr>
            <a:r>
              <a:rPr lang="en-US" sz="1500">
                <a:latin typeface="Arial" panose="020B0604020202020204" pitchFamily="34" charset="0"/>
                <a:cs typeface="Arial" panose="020B0604020202020204" pitchFamily="34" charset="0"/>
              </a:rPr>
              <a:t>Provides relief from ‘breakthrough’ urges to smoke and other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withdrawal symptoms</a:t>
            </a:r>
          </a:p>
          <a:p>
            <a:pPr algn="ctr">
              <a:lnSpc>
                <a:spcPts val="2100"/>
              </a:lnSpc>
            </a:pPr>
            <a:endParaRPr lang="en-US" sz="150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360FED0B-07F0-904F-8766-7D89E032CA5D}"/>
              </a:ext>
            </a:extLst>
          </p:cNvPr>
          <p:cNvGrpSpPr/>
          <p:nvPr/>
        </p:nvGrpSpPr>
        <p:grpSpPr>
          <a:xfrm>
            <a:off x="3578589" y="2331606"/>
            <a:ext cx="606751" cy="769441"/>
            <a:chOff x="4142469" y="1950606"/>
            <a:chExt cx="606751" cy="769441"/>
          </a:xfrm>
        </p:grpSpPr>
        <p:sp>
          <p:nvSpPr>
            <p:cNvPr id="15" name="Oval 14">
              <a:extLst>
                <a:ext uri="{FF2B5EF4-FFF2-40B4-BE49-F238E27FC236}">
                  <a16:creationId xmlns:a16="http://schemas.microsoft.com/office/drawing/2014/main" id="{2D67F47A-6B3B-EE4B-AC17-C96FB5DB7814}"/>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5473E47A-6862-1B4E-BBAA-08AFCFDCB6C9}"/>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a:solidFill>
                    <a:schemeClr val="bg1"/>
                  </a:solidFill>
                  <a:latin typeface="Century Gothic" panose="020B0502020202020204" pitchFamily="34" charset="0"/>
                </a:rPr>
                <a:t>+</a:t>
              </a:r>
            </a:p>
          </p:txBody>
        </p:sp>
      </p:grpSp>
      <p:sp>
        <p:nvSpPr>
          <p:cNvPr id="18" name="Footer Placeholder 3">
            <a:extLst>
              <a:ext uri="{FF2B5EF4-FFF2-40B4-BE49-F238E27FC236}">
                <a16:creationId xmlns:a16="http://schemas.microsoft.com/office/drawing/2014/main" id="{50CA5DFE-BE85-E3A5-8126-6ED272357B81}"/>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344635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latin typeface="+mn-lt"/>
              </a:rPr>
              <a:t>Varenicline (Champix) </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8" y="1684049"/>
            <a:ext cx="4241801" cy="4382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800"/>
              </a:spcBef>
              <a:spcAft>
                <a:spcPts val="800"/>
              </a:spcAft>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800"/>
              </a:spcBef>
              <a:spcAft>
                <a:spcPts val="800"/>
              </a:spcAft>
              <a:buClr>
                <a:schemeClr val="accent1"/>
              </a:buClr>
            </a:pPr>
            <a:r>
              <a:rPr lang="en-US" sz="1600" b="1">
                <a:latin typeface="Arial" panose="020B0604020202020204" pitchFamily="34" charset="0"/>
                <a:cs typeface="Arial" panose="020B0604020202020204" pitchFamily="34" charset="0"/>
              </a:rPr>
              <a:t>Acts at the level of the nicotine receptors in the brain</a:t>
            </a:r>
          </a:p>
          <a:p>
            <a:pPr marL="223838" indent="-223838">
              <a:lnSpc>
                <a:spcPts val="2200"/>
              </a:lnSpc>
              <a:spcBef>
                <a:spcPts val="800"/>
              </a:spcBef>
              <a:spcAft>
                <a:spcPts val="800"/>
              </a:spcAft>
              <a:buClr>
                <a:schemeClr val="accent1"/>
              </a:buClr>
            </a:pPr>
            <a:r>
              <a:rPr lang="en-US" sz="1600" b="1">
                <a:latin typeface="Arial" panose="020B0604020202020204" pitchFamily="34" charset="0"/>
                <a:cs typeface="Arial" panose="020B0604020202020204" pitchFamily="34" charset="0"/>
              </a:rPr>
              <a:t>Reduces nicotine withdrawal symptoms and urges to smoke </a:t>
            </a:r>
            <a:r>
              <a:rPr lang="en-US" sz="1600">
                <a:latin typeface="Arial" panose="020B0604020202020204" pitchFamily="34" charset="0"/>
                <a:cs typeface="Arial" panose="020B0604020202020204" pitchFamily="34" charset="0"/>
              </a:rPr>
              <a:t>by partially stimulating nicotine receptors</a:t>
            </a:r>
          </a:p>
          <a:p>
            <a:pPr marL="223838" indent="-223838">
              <a:lnSpc>
                <a:spcPts val="2200"/>
              </a:lnSpc>
              <a:spcBef>
                <a:spcPts val="800"/>
              </a:spcBef>
              <a:spcAft>
                <a:spcPts val="800"/>
              </a:spcAft>
              <a:buClr>
                <a:schemeClr val="accent1"/>
              </a:buClr>
            </a:pPr>
            <a:r>
              <a:rPr lang="en-US" sz="1600" b="1">
                <a:latin typeface="Arial" panose="020B0604020202020204" pitchFamily="34" charset="0"/>
                <a:cs typeface="Arial" panose="020B0604020202020204" pitchFamily="34" charset="0"/>
              </a:rPr>
              <a:t>Blocks some of the ‘rewarding’ effects of smoking. Meaning less pleasure, enjoyment when you smoke</a:t>
            </a:r>
          </a:p>
          <a:p>
            <a:pPr marL="223838" indent="-223838">
              <a:lnSpc>
                <a:spcPts val="2200"/>
              </a:lnSpc>
              <a:spcBef>
                <a:spcPts val="800"/>
              </a:spcBef>
              <a:spcAft>
                <a:spcPts val="800"/>
              </a:spcAft>
            </a:pPr>
            <a:endParaRPr lang="en-US" sz="1600"/>
          </a:p>
        </p:txBody>
      </p:sp>
      <p:pic>
        <p:nvPicPr>
          <p:cNvPr id="8" name="Picture 7">
            <a:extLst>
              <a:ext uri="{FF2B5EF4-FFF2-40B4-BE49-F238E27FC236}">
                <a16:creationId xmlns:a16="http://schemas.microsoft.com/office/drawing/2014/main" id="{190AB1BB-9536-864D-B40C-581F74F576C1}"/>
              </a:ext>
            </a:extLst>
          </p:cNvPr>
          <p:cNvPicPr>
            <a:picLocks noChangeAspect="1"/>
          </p:cNvPicPr>
          <p:nvPr/>
        </p:nvPicPr>
        <p:blipFill>
          <a:blip r:embed="rId3"/>
          <a:stretch>
            <a:fillRect/>
          </a:stretch>
        </p:blipFill>
        <p:spPr>
          <a:xfrm>
            <a:off x="6141554" y="2088266"/>
            <a:ext cx="1790700" cy="3492500"/>
          </a:xfrm>
          <a:prstGeom prst="rect">
            <a:avLst/>
          </a:prstGeom>
        </p:spPr>
      </p:pic>
      <p:sp>
        <p:nvSpPr>
          <p:cNvPr id="5" name="Footer Placeholder 4">
            <a:extLst>
              <a:ext uri="{FF2B5EF4-FFF2-40B4-BE49-F238E27FC236}">
                <a16:creationId xmlns:a16="http://schemas.microsoft.com/office/drawing/2014/main" id="{B1767E8A-ACA6-4E78-CE5E-1478D765624A}"/>
              </a:ext>
            </a:extLst>
          </p:cNvPr>
          <p:cNvSpPr txBox="1">
            <a:spLocks/>
          </p:cNvSpPr>
          <p:nvPr/>
        </p:nvSpPr>
        <p:spPr>
          <a:xfrm>
            <a:off x="668070" y="6311447"/>
            <a:ext cx="7866330" cy="365125"/>
          </a:xfrm>
          <a:prstGeom prst="rect">
            <a:avLst/>
          </a:prstGeom>
        </p:spPr>
        <p:txBody>
          <a:bodyPr/>
          <a:lstStyle>
            <a:defPPr>
              <a:defRPr lang="en-US"/>
            </a:defPPr>
            <a:lvl1pPr algn="l" defTabSz="457200" rtl="0" fontAlgn="base">
              <a:spcBef>
                <a:spcPct val="0"/>
              </a:spcBef>
              <a:spcAft>
                <a:spcPct val="0"/>
              </a:spcAft>
              <a:defRPr sz="1000"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r>
              <a:rPr lang="en-US" b="1"/>
              <a:t>Community mental health tobacco treatment training - </a:t>
            </a:r>
            <a:r>
              <a:rPr lang="en-US"/>
              <a:t>Stop smoking medications and vapes</a:t>
            </a:r>
          </a:p>
        </p:txBody>
      </p:sp>
      <p:sp>
        <p:nvSpPr>
          <p:cNvPr id="3" name="TextBox 2">
            <a:extLst>
              <a:ext uri="{FF2B5EF4-FFF2-40B4-BE49-F238E27FC236}">
                <a16:creationId xmlns:a16="http://schemas.microsoft.com/office/drawing/2014/main" id="{A948149F-639B-D46C-EC7D-5F6E94FF9102}"/>
              </a:ext>
            </a:extLst>
          </p:cNvPr>
          <p:cNvSpPr txBox="1"/>
          <p:nvPr/>
        </p:nvSpPr>
        <p:spPr bwMode="auto">
          <a:xfrm>
            <a:off x="7124700" y="4445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6" name="TextBox 5">
            <a:extLst>
              <a:ext uri="{FF2B5EF4-FFF2-40B4-BE49-F238E27FC236}">
                <a16:creationId xmlns:a16="http://schemas.microsoft.com/office/drawing/2014/main" id="{04B63188-257C-9CAF-DF8C-7E9B2514A156}"/>
              </a:ext>
            </a:extLst>
          </p:cNvPr>
          <p:cNvSpPr txBox="1"/>
          <p:nvPr/>
        </p:nvSpPr>
        <p:spPr bwMode="auto">
          <a:xfrm>
            <a:off x="5392254" y="1559565"/>
            <a:ext cx="3289300" cy="8128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spcBef>
                <a:spcPts val="500"/>
              </a:spcBef>
              <a:spcAft>
                <a:spcPts val="500"/>
              </a:spcAft>
              <a:buClr>
                <a:srgbClr val="C10C21"/>
              </a:buClr>
            </a:pPr>
            <a:r>
              <a:rPr lang="en-US" sz="2400" b="1">
                <a:solidFill>
                  <a:schemeClr val="accent4">
                    <a:lumMod val="75000"/>
                    <a:lumOff val="25000"/>
                  </a:schemeClr>
                </a:solidFill>
                <a:latin typeface="Arial" panose="020B0604020202020204" pitchFamily="34" charset="0"/>
                <a:cs typeface="Arial" panose="020B0604020202020204" pitchFamily="34" charset="0"/>
              </a:rPr>
              <a:t>Currently unavailable </a:t>
            </a:r>
          </a:p>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74040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E67B8-CE2B-91E8-8790-E90A7A2CF668}"/>
              </a:ext>
            </a:extLst>
          </p:cNvPr>
          <p:cNvSpPr>
            <a:spLocks noGrp="1"/>
          </p:cNvSpPr>
          <p:nvPr>
            <p:ph type="title"/>
          </p:nvPr>
        </p:nvSpPr>
        <p:spPr>
          <a:xfrm>
            <a:off x="544899" y="236953"/>
            <a:ext cx="7962900" cy="1066800"/>
          </a:xfrm>
        </p:spPr>
        <p:txBody>
          <a:bodyPr/>
          <a:lstStyle/>
          <a:p>
            <a:r>
              <a:rPr lang="en-US" b="1"/>
              <a:t>Stop smoking aids - Quick Reference</a:t>
            </a:r>
          </a:p>
        </p:txBody>
      </p:sp>
      <p:sp>
        <p:nvSpPr>
          <p:cNvPr id="7" name="Footer Placeholder 3">
            <a:extLst>
              <a:ext uri="{FF2B5EF4-FFF2-40B4-BE49-F238E27FC236}">
                <a16:creationId xmlns:a16="http://schemas.microsoft.com/office/drawing/2014/main" id="{79B52CC0-F77D-AC94-6365-E5226E48F063}"/>
              </a:ext>
            </a:extLst>
          </p:cNvPr>
          <p:cNvSpPr>
            <a:spLocks noGrp="1"/>
          </p:cNvSpPr>
          <p:nvPr>
            <p:ph type="ftr" sz="quarter" idx="3"/>
          </p:nvPr>
        </p:nvSpPr>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10" name="TextBox 9">
            <a:extLst>
              <a:ext uri="{FF2B5EF4-FFF2-40B4-BE49-F238E27FC236}">
                <a16:creationId xmlns:a16="http://schemas.microsoft.com/office/drawing/2014/main" id="{E68344EE-1B49-B07A-E544-5EA7AAF2722F}"/>
              </a:ext>
            </a:extLst>
          </p:cNvPr>
          <p:cNvSpPr txBox="1"/>
          <p:nvPr/>
        </p:nvSpPr>
        <p:spPr bwMode="auto">
          <a:xfrm>
            <a:off x="350270" y="2142938"/>
            <a:ext cx="2507354" cy="49158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b="1">
                <a:latin typeface="Arial" panose="020B0604020202020204" pitchFamily="34" charset="0"/>
                <a:cs typeface="Arial" panose="020B0604020202020204" pitchFamily="34" charset="0"/>
              </a:rPr>
              <a:t>Handout 1</a:t>
            </a:r>
            <a:endParaRPr kumimoji="0" lang="en-US"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2702982" y="1753830"/>
            <a:ext cx="2910539" cy="41138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883191" y="1753830"/>
            <a:ext cx="2910539" cy="4158950"/>
          </a:xfrm>
          <a:prstGeom prst="rect">
            <a:avLst/>
          </a:prstGeom>
          <a:ln>
            <a:noFill/>
          </a:ln>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pic>
    </p:spTree>
    <p:extLst>
      <p:ext uri="{BB962C8B-B14F-4D97-AF65-F5344CB8AC3E}">
        <p14:creationId xmlns:p14="http://schemas.microsoft.com/office/powerpoint/2010/main" val="1590722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06815F6-778E-A941-8EDB-C09211E9C650}"/>
              </a:ext>
            </a:extLst>
          </p:cNvPr>
          <p:cNvSpPr>
            <a:spLocks noGrp="1"/>
          </p:cNvSpPr>
          <p:nvPr>
            <p:ph type="subTitle" idx="1"/>
          </p:nvPr>
        </p:nvSpPr>
        <p:spPr>
          <a:xfrm>
            <a:off x="814713" y="2301368"/>
            <a:ext cx="7556069"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Discussing stop smoking medications and vapes with patients</a:t>
            </a:r>
          </a:p>
        </p:txBody>
      </p:sp>
    </p:spTree>
    <p:extLst>
      <p:ext uri="{BB962C8B-B14F-4D97-AF65-F5344CB8AC3E}">
        <p14:creationId xmlns:p14="http://schemas.microsoft.com/office/powerpoint/2010/main" val="1968817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F57B4-BAE0-456D-2F9A-7C2417C22EA7}"/>
              </a:ext>
            </a:extLst>
          </p:cNvPr>
          <p:cNvSpPr>
            <a:spLocks noGrp="1"/>
          </p:cNvSpPr>
          <p:nvPr>
            <p:ph type="title"/>
          </p:nvPr>
        </p:nvSpPr>
        <p:spPr/>
        <p:txBody>
          <a:bodyPr/>
          <a:lstStyle/>
          <a:p>
            <a:r>
              <a:rPr lang="en-US"/>
              <a:t>NRT and vaping for people with SMI</a:t>
            </a:r>
          </a:p>
        </p:txBody>
      </p:sp>
      <p:sp>
        <p:nvSpPr>
          <p:cNvPr id="3" name="Text Placeholder 2">
            <a:extLst>
              <a:ext uri="{FF2B5EF4-FFF2-40B4-BE49-F238E27FC236}">
                <a16:creationId xmlns:a16="http://schemas.microsoft.com/office/drawing/2014/main" id="{CA8880C8-0271-39DE-1A10-BC29FE3C9FFE}"/>
              </a:ext>
            </a:extLst>
          </p:cNvPr>
          <p:cNvSpPr>
            <a:spLocks noGrp="1"/>
          </p:cNvSpPr>
          <p:nvPr>
            <p:ph type="body" idx="12"/>
          </p:nvPr>
        </p:nvSpPr>
        <p:spPr>
          <a:xfrm>
            <a:off x="383186" y="2221599"/>
            <a:ext cx="6230974" cy="4091940"/>
          </a:xfrm>
        </p:spPr>
        <p:txBody>
          <a:bodyPr anchor="ctr"/>
          <a:lstStyle/>
          <a:p>
            <a:pPr>
              <a:lnSpc>
                <a:spcPts val="2400"/>
              </a:lnSpc>
              <a:spcBef>
                <a:spcPts val="900"/>
              </a:spcBef>
              <a:spcAft>
                <a:spcPts val="900"/>
              </a:spcAft>
            </a:pPr>
            <a:r>
              <a:rPr lang="en-US" dirty="0"/>
              <a:t>Address misperception about harm from nicotine </a:t>
            </a:r>
          </a:p>
          <a:p>
            <a:pPr>
              <a:lnSpc>
                <a:spcPts val="2400"/>
              </a:lnSpc>
              <a:spcBef>
                <a:spcPts val="900"/>
              </a:spcBef>
              <a:spcAft>
                <a:spcPts val="900"/>
              </a:spcAft>
            </a:pPr>
            <a:r>
              <a:rPr lang="en-US" dirty="0"/>
              <a:t>Demonstrate correct use and have patient demonstrate how they are using (bring product to sessions)</a:t>
            </a:r>
          </a:p>
          <a:p>
            <a:pPr>
              <a:lnSpc>
                <a:spcPts val="2400"/>
              </a:lnSpc>
              <a:spcBef>
                <a:spcPts val="900"/>
              </a:spcBef>
              <a:spcAft>
                <a:spcPts val="900"/>
              </a:spcAft>
            </a:pPr>
            <a:r>
              <a:rPr lang="en-US" dirty="0"/>
              <a:t>Repeatedly remind service users of correct technique   for faster-acting NRT and vapes</a:t>
            </a:r>
          </a:p>
          <a:p>
            <a:pPr>
              <a:lnSpc>
                <a:spcPts val="2400"/>
              </a:lnSpc>
              <a:spcBef>
                <a:spcPts val="900"/>
              </a:spcBef>
              <a:spcAft>
                <a:spcPts val="900"/>
              </a:spcAft>
            </a:pPr>
            <a:r>
              <a:rPr lang="en-US" dirty="0"/>
              <a:t>Ask about and prompt regular supply </a:t>
            </a:r>
          </a:p>
          <a:p>
            <a:pPr>
              <a:lnSpc>
                <a:spcPts val="2400"/>
              </a:lnSpc>
              <a:spcBef>
                <a:spcPts val="900"/>
              </a:spcBef>
              <a:spcAft>
                <a:spcPts val="900"/>
              </a:spcAft>
            </a:pPr>
            <a:r>
              <a:rPr lang="en-US" dirty="0"/>
              <a:t>Minimize side effects / improve the overall        experience of taking medication </a:t>
            </a:r>
          </a:p>
          <a:p>
            <a:pPr>
              <a:lnSpc>
                <a:spcPts val="2400"/>
              </a:lnSpc>
              <a:spcBef>
                <a:spcPts val="900"/>
              </a:spcBef>
              <a:spcAft>
                <a:spcPts val="900"/>
              </a:spcAft>
            </a:pPr>
            <a:r>
              <a:rPr lang="en-CA" dirty="0"/>
              <a:t>Support offer should include helping pts to </a:t>
            </a:r>
            <a:r>
              <a:rPr lang="en-CA" b="1" dirty="0">
                <a:solidFill>
                  <a:schemeClr val="accent4">
                    <a:lumMod val="75000"/>
                    <a:lumOff val="25000"/>
                  </a:schemeClr>
                </a:solidFill>
              </a:rPr>
              <a:t>completely switch to vaping </a:t>
            </a:r>
            <a:r>
              <a:rPr lang="en-CA" dirty="0"/>
              <a:t>(versus dual use)</a:t>
            </a:r>
            <a:r>
              <a:rPr lang="en-CA" baseline="30000" dirty="0"/>
              <a:t>3</a:t>
            </a:r>
          </a:p>
          <a:p>
            <a:pPr>
              <a:lnSpc>
                <a:spcPts val="2400"/>
              </a:lnSpc>
              <a:spcBef>
                <a:spcPts val="900"/>
              </a:spcBef>
              <a:spcAft>
                <a:spcPts val="900"/>
              </a:spcAft>
            </a:pPr>
            <a:endParaRPr lang="en-US" sz="1600" dirty="0"/>
          </a:p>
          <a:p>
            <a:pPr>
              <a:lnSpc>
                <a:spcPts val="2400"/>
              </a:lnSpc>
              <a:spcBef>
                <a:spcPts val="900"/>
              </a:spcBef>
              <a:spcAft>
                <a:spcPts val="900"/>
              </a:spcAft>
            </a:pPr>
            <a:endParaRPr lang="en-US" dirty="0"/>
          </a:p>
        </p:txBody>
      </p:sp>
      <p:sp>
        <p:nvSpPr>
          <p:cNvPr id="4" name="Footer Placeholder 3">
            <a:extLst>
              <a:ext uri="{FF2B5EF4-FFF2-40B4-BE49-F238E27FC236}">
                <a16:creationId xmlns:a16="http://schemas.microsoft.com/office/drawing/2014/main" id="{EE84030B-BA18-A4A8-DEF1-F0CAD7CE9C53}"/>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9" name="TextBox 8">
            <a:extLst>
              <a:ext uri="{FF2B5EF4-FFF2-40B4-BE49-F238E27FC236}">
                <a16:creationId xmlns:a16="http://schemas.microsoft.com/office/drawing/2014/main" id="{4EB9B928-4E72-BD67-6F84-C46EE403383C}"/>
              </a:ext>
            </a:extLst>
          </p:cNvPr>
          <p:cNvSpPr txBox="1"/>
          <p:nvPr/>
        </p:nvSpPr>
        <p:spPr>
          <a:xfrm>
            <a:off x="6501437" y="4011339"/>
            <a:ext cx="2145685" cy="553998"/>
          </a:xfrm>
          <a:prstGeom prst="rect">
            <a:avLst/>
          </a:prstGeom>
          <a:noFill/>
        </p:spPr>
        <p:txBody>
          <a:bodyPr wrap="square" rtlCol="0">
            <a:spAutoFit/>
          </a:bodyPr>
          <a:lstStyle/>
          <a:p>
            <a:pPr algn="ctr"/>
            <a:r>
              <a:rPr lang="en-US" sz="1500" b="1" dirty="0">
                <a:solidFill>
                  <a:schemeClr val="accent5"/>
                </a:solidFill>
                <a:latin typeface="Arial" panose="020B0604020202020204" pitchFamily="34" charset="0"/>
                <a:cs typeface="Arial" panose="020B0604020202020204" pitchFamily="34" charset="0"/>
              </a:rPr>
              <a:t>People experiencing poor mental health</a:t>
            </a:r>
          </a:p>
        </p:txBody>
      </p:sp>
      <p:grpSp>
        <p:nvGrpSpPr>
          <p:cNvPr id="10" name="Group 9">
            <a:extLst>
              <a:ext uri="{FF2B5EF4-FFF2-40B4-BE49-F238E27FC236}">
                <a16:creationId xmlns:a16="http://schemas.microsoft.com/office/drawing/2014/main" id="{C88A65AE-9654-9526-D62C-D1FD47A2343A}"/>
              </a:ext>
            </a:extLst>
          </p:cNvPr>
          <p:cNvGrpSpPr/>
          <p:nvPr/>
        </p:nvGrpSpPr>
        <p:grpSpPr>
          <a:xfrm>
            <a:off x="6698825" y="1942281"/>
            <a:ext cx="1920240" cy="1920240"/>
            <a:chOff x="3794760" y="2468879"/>
            <a:chExt cx="1920240" cy="1920240"/>
          </a:xfrm>
        </p:grpSpPr>
        <p:sp>
          <p:nvSpPr>
            <p:cNvPr id="11" name="Oval 10">
              <a:extLst>
                <a:ext uri="{FF2B5EF4-FFF2-40B4-BE49-F238E27FC236}">
                  <a16:creationId xmlns:a16="http://schemas.microsoft.com/office/drawing/2014/main" id="{6A8BEDCF-05E9-B14A-DBF0-F49F73042A76}"/>
                </a:ext>
              </a:extLst>
            </p:cNvPr>
            <p:cNvSpPr/>
            <p:nvPr/>
          </p:nvSpPr>
          <p:spPr bwMode="auto">
            <a:xfrm>
              <a:off x="3794760" y="2468879"/>
              <a:ext cx="1920240" cy="1920240"/>
            </a:xfrm>
            <a:prstGeom prst="ellipse">
              <a:avLst/>
            </a:prstGeom>
            <a:solidFill>
              <a:schemeClr val="accent1"/>
            </a:solidFill>
            <a:ln w="9525">
              <a:noFill/>
              <a:miter lim="800000"/>
              <a:headEnd/>
              <a:tailEnd/>
            </a:ln>
            <a:effectLst>
              <a:outerShdw blurRad="317500" dist="76200" dir="5400000" algn="ctr" rotWithShape="0">
                <a:srgbClr val="000000">
                  <a:alpha val="2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6980215A-B347-4CB4-CE1C-CEB1F88F210A}"/>
                </a:ext>
              </a:extLst>
            </p:cNvPr>
            <p:cNvPicPr>
              <a:picLocks noChangeAspect="1"/>
            </p:cNvPicPr>
            <p:nvPr/>
          </p:nvPicPr>
          <p:blipFill>
            <a:blip r:embed="rId3"/>
            <a:stretch>
              <a:fillRect/>
            </a:stretch>
          </p:blipFill>
          <p:spPr>
            <a:xfrm>
              <a:off x="4101338" y="2681604"/>
              <a:ext cx="1307085" cy="1418590"/>
            </a:xfrm>
            <a:prstGeom prst="rect">
              <a:avLst/>
            </a:prstGeom>
          </p:spPr>
        </p:pic>
      </p:grpSp>
    </p:spTree>
    <p:extLst>
      <p:ext uri="{BB962C8B-B14F-4D97-AF65-F5344CB8AC3E}">
        <p14:creationId xmlns:p14="http://schemas.microsoft.com/office/powerpoint/2010/main" val="1184602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2" y="1982622"/>
            <a:ext cx="6523376"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sp>
        <p:nvSpPr>
          <p:cNvPr id="13" name="Footer Placeholder 3">
            <a:extLst>
              <a:ext uri="{FF2B5EF4-FFF2-40B4-BE49-F238E27FC236}">
                <a16:creationId xmlns:a16="http://schemas.microsoft.com/office/drawing/2014/main" id="{F9D3ABE3-F422-C794-3936-4A613E9D9A1F}"/>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a:t>
            </a:r>
            <a:r>
              <a:rPr lang="en-US"/>
              <a:t>–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931064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06815F6-778E-A941-8EDB-C09211E9C650}"/>
              </a:ext>
            </a:extLst>
          </p:cNvPr>
          <p:cNvSpPr>
            <a:spLocks noGrp="1"/>
          </p:cNvSpPr>
          <p:nvPr>
            <p:ph type="subTitle" idx="1"/>
          </p:nvPr>
        </p:nvSpPr>
        <p:spPr>
          <a:xfrm>
            <a:off x="971550" y="1677254"/>
            <a:ext cx="7200900"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Individualised dosing of nicotine-containing products</a:t>
            </a:r>
          </a:p>
        </p:txBody>
      </p:sp>
    </p:spTree>
    <p:extLst>
      <p:ext uri="{BB962C8B-B14F-4D97-AF65-F5344CB8AC3E}">
        <p14:creationId xmlns:p14="http://schemas.microsoft.com/office/powerpoint/2010/main" val="1984143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F9427-28E3-CA4E-9A45-C2A33645BB3F}"/>
              </a:ext>
            </a:extLst>
          </p:cNvPr>
          <p:cNvSpPr>
            <a:spLocks noGrp="1"/>
          </p:cNvSpPr>
          <p:nvPr>
            <p:ph type="title"/>
          </p:nvPr>
        </p:nvSpPr>
        <p:spPr/>
        <p:txBody>
          <a:bodyPr/>
          <a:lstStyle/>
          <a:p>
            <a:r>
              <a:rPr lang="en-US"/>
              <a:t>Guidelines for individualised dosing of NRT</a:t>
            </a:r>
          </a:p>
        </p:txBody>
      </p:sp>
      <p:sp>
        <p:nvSpPr>
          <p:cNvPr id="4" name="Text Placeholder 3">
            <a:extLst>
              <a:ext uri="{FF2B5EF4-FFF2-40B4-BE49-F238E27FC236}">
                <a16:creationId xmlns:a16="http://schemas.microsoft.com/office/drawing/2014/main" id="{06D9B44E-29E1-4B4E-93CD-355B20C19EE2}"/>
              </a:ext>
            </a:extLst>
          </p:cNvPr>
          <p:cNvSpPr>
            <a:spLocks noGrp="1"/>
          </p:cNvSpPr>
          <p:nvPr>
            <p:ph type="body" idx="12"/>
          </p:nvPr>
        </p:nvSpPr>
        <p:spPr>
          <a:xfrm>
            <a:off x="571500" y="2013677"/>
            <a:ext cx="3030441" cy="2079929"/>
          </a:xfrm>
        </p:spPr>
        <p:txBody>
          <a:bodyPr anchor="ctr"/>
          <a:lstStyle/>
          <a:p>
            <a:pPr marL="0" indent="0">
              <a:lnSpc>
                <a:spcPts val="2200"/>
              </a:lnSpc>
              <a:spcBef>
                <a:spcPts val="900"/>
              </a:spcBef>
              <a:spcAft>
                <a:spcPts val="900"/>
              </a:spcAft>
              <a:buNone/>
            </a:pPr>
            <a:r>
              <a:rPr lang="en-US" sz="1550" b="1">
                <a:solidFill>
                  <a:schemeClr val="accent1"/>
                </a:solidFill>
              </a:rPr>
              <a:t>The initial dose of NRT can </a:t>
            </a:r>
            <a:br>
              <a:rPr lang="en-US" sz="1550" b="1">
                <a:solidFill>
                  <a:schemeClr val="accent1"/>
                </a:solidFill>
              </a:rPr>
            </a:br>
            <a:r>
              <a:rPr lang="en-US" sz="1550" b="1">
                <a:solidFill>
                  <a:schemeClr val="accent1"/>
                </a:solidFill>
              </a:rPr>
              <a:t>determined based on:</a:t>
            </a:r>
          </a:p>
          <a:p>
            <a:pPr marL="0" indent="0">
              <a:lnSpc>
                <a:spcPts val="2200"/>
              </a:lnSpc>
              <a:spcBef>
                <a:spcPts val="900"/>
              </a:spcBef>
              <a:spcAft>
                <a:spcPts val="900"/>
              </a:spcAft>
              <a:buNone/>
              <a:tabLst>
                <a:tab pos="220663" algn="l"/>
              </a:tabLst>
            </a:pPr>
            <a:r>
              <a:rPr lang="en-US" sz="1550"/>
              <a:t>–	Heaviness of smoking index</a:t>
            </a:r>
          </a:p>
          <a:p>
            <a:pPr marL="0" indent="0">
              <a:lnSpc>
                <a:spcPts val="2200"/>
              </a:lnSpc>
              <a:spcBef>
                <a:spcPts val="900"/>
              </a:spcBef>
              <a:spcAft>
                <a:spcPts val="900"/>
              </a:spcAft>
              <a:buNone/>
              <a:tabLst>
                <a:tab pos="220663" algn="l"/>
              </a:tabLst>
            </a:pPr>
            <a:r>
              <a:rPr lang="en-US" sz="1550"/>
              <a:t>–	patient experience with </a:t>
            </a:r>
            <a:br>
              <a:rPr lang="en-US" sz="1550"/>
            </a:br>
            <a:r>
              <a:rPr lang="en-US" sz="1550"/>
              <a:t>	withdrawal and cravings</a:t>
            </a:r>
          </a:p>
        </p:txBody>
      </p:sp>
      <p:sp>
        <p:nvSpPr>
          <p:cNvPr id="5" name="Text Placeholder 3">
            <a:extLst>
              <a:ext uri="{FF2B5EF4-FFF2-40B4-BE49-F238E27FC236}">
                <a16:creationId xmlns:a16="http://schemas.microsoft.com/office/drawing/2014/main" id="{6F321F2F-6977-FD4C-ABFB-F64004F9A7A7}"/>
              </a:ext>
            </a:extLst>
          </p:cNvPr>
          <p:cNvSpPr txBox="1">
            <a:spLocks/>
          </p:cNvSpPr>
          <p:nvPr/>
        </p:nvSpPr>
        <p:spPr bwMode="auto">
          <a:xfrm>
            <a:off x="571500" y="4947416"/>
            <a:ext cx="7966604" cy="10796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200"/>
              </a:lnSpc>
              <a:spcBef>
                <a:spcPts val="900"/>
              </a:spcBef>
              <a:spcAft>
                <a:spcPts val="900"/>
              </a:spcAft>
              <a:buClr>
                <a:schemeClr val="accent1"/>
              </a:buClr>
            </a:pPr>
            <a:r>
              <a:rPr lang="en-US" sz="1550" b="1">
                <a:solidFill>
                  <a:schemeClr val="accent1"/>
                </a:solidFill>
                <a:latin typeface="Arial" panose="020B0604020202020204" pitchFamily="34" charset="0"/>
                <a:cs typeface="Arial" panose="020B0604020202020204" pitchFamily="34" charset="0"/>
              </a:rPr>
              <a:t>In heavily dependent smokers</a:t>
            </a:r>
            <a:r>
              <a:rPr lang="en-US" sz="1550">
                <a:latin typeface="Arial" panose="020B0604020202020204" pitchFamily="34" charset="0"/>
                <a:cs typeface="Arial" panose="020B0604020202020204" pitchFamily="34" charset="0"/>
              </a:rPr>
              <a:t>, higher doses of NRT (&gt;42mg) have been </a:t>
            </a:r>
            <a:br>
              <a:rPr lang="en-US" sz="1550">
                <a:latin typeface="Arial" panose="020B0604020202020204" pitchFamily="34" charset="0"/>
                <a:cs typeface="Arial" panose="020B0604020202020204" pitchFamily="34" charset="0"/>
              </a:rPr>
            </a:br>
            <a:r>
              <a:rPr lang="en-US" sz="1550">
                <a:latin typeface="Arial" panose="020B0604020202020204" pitchFamily="34" charset="0"/>
                <a:cs typeface="Arial" panose="020B0604020202020204" pitchFamily="34" charset="0"/>
              </a:rPr>
              <a:t>shown to be more effective than standard doses (21mg) in reducing withdrawal symptoms and urges to smoke</a:t>
            </a:r>
          </a:p>
        </p:txBody>
      </p:sp>
      <p:pic>
        <p:nvPicPr>
          <p:cNvPr id="6" name="Picture 5">
            <a:extLst>
              <a:ext uri="{FF2B5EF4-FFF2-40B4-BE49-F238E27FC236}">
                <a16:creationId xmlns:a16="http://schemas.microsoft.com/office/drawing/2014/main" id="{4ACF4937-5913-B141-8536-84111B4B99B5}"/>
              </a:ext>
            </a:extLst>
          </p:cNvPr>
          <p:cNvPicPr>
            <a:picLocks noChangeAspect="1"/>
          </p:cNvPicPr>
          <p:nvPr/>
        </p:nvPicPr>
        <p:blipFill>
          <a:blip r:embed="rId3"/>
          <a:srcRect/>
          <a:stretch/>
        </p:blipFill>
        <p:spPr>
          <a:xfrm>
            <a:off x="3872285" y="1834431"/>
            <a:ext cx="4786685" cy="2704341"/>
          </a:xfrm>
          <a:prstGeom prst="rect">
            <a:avLst/>
          </a:prstGeom>
          <a:effectLst>
            <a:outerShdw blurRad="254000" dist="50800" dir="5400000" algn="tl" rotWithShape="0">
              <a:prstClr val="black">
                <a:alpha val="15000"/>
              </a:prstClr>
            </a:outerShdw>
          </a:effectLst>
        </p:spPr>
      </p:pic>
      <p:sp>
        <p:nvSpPr>
          <p:cNvPr id="8" name="Footer Placeholder 3">
            <a:extLst>
              <a:ext uri="{FF2B5EF4-FFF2-40B4-BE49-F238E27FC236}">
                <a16:creationId xmlns:a16="http://schemas.microsoft.com/office/drawing/2014/main" id="{AA6CF4AC-06C1-5E17-975D-41B09CD6FAB4}"/>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a:t>
            </a:r>
            <a:r>
              <a:rPr lang="en-US"/>
              <a:t>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88509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9AE7F-69FA-1F41-A508-BDD56A0AB672}"/>
              </a:ext>
            </a:extLst>
          </p:cNvPr>
          <p:cNvSpPr>
            <a:spLocks noGrp="1"/>
          </p:cNvSpPr>
          <p:nvPr>
            <p:ph type="title"/>
          </p:nvPr>
        </p:nvSpPr>
        <p:spPr/>
        <p:txBody>
          <a:bodyPr/>
          <a:lstStyle/>
          <a:p>
            <a:r>
              <a:rPr lang="en-US"/>
              <a:t>Individualised dosing</a:t>
            </a:r>
          </a:p>
        </p:txBody>
      </p:sp>
      <p:sp>
        <p:nvSpPr>
          <p:cNvPr id="4" name="Text Placeholder 3">
            <a:extLst>
              <a:ext uri="{FF2B5EF4-FFF2-40B4-BE49-F238E27FC236}">
                <a16:creationId xmlns:a16="http://schemas.microsoft.com/office/drawing/2014/main" id="{F50744F8-2348-1C40-936C-EB3252D57684}"/>
              </a:ext>
            </a:extLst>
          </p:cNvPr>
          <p:cNvSpPr>
            <a:spLocks noGrp="1"/>
          </p:cNvSpPr>
          <p:nvPr>
            <p:ph type="body" idx="12"/>
          </p:nvPr>
        </p:nvSpPr>
        <p:spPr>
          <a:xfrm>
            <a:off x="571500" y="1752600"/>
            <a:ext cx="7966604" cy="3527066"/>
          </a:xfrm>
        </p:spPr>
        <p:txBody>
          <a:bodyPr anchor="ctr"/>
          <a:lstStyle/>
          <a:p>
            <a:pPr marL="0" indent="0">
              <a:buNone/>
            </a:pPr>
            <a:r>
              <a:rPr lang="en-US" sz="2500" b="1">
                <a:solidFill>
                  <a:schemeClr val="accent1"/>
                </a:solidFill>
              </a:rPr>
              <a:t>Handout 2</a:t>
            </a:r>
          </a:p>
          <a:p>
            <a:pPr marL="0" indent="0">
              <a:buNone/>
            </a:pPr>
            <a:endParaRPr lang="en-US" sz="2500" b="1">
              <a:solidFill>
                <a:schemeClr val="accent1"/>
              </a:solidFill>
            </a:endParaRPr>
          </a:p>
          <a:p>
            <a:pPr marL="0" indent="0">
              <a:buNone/>
            </a:pPr>
            <a:r>
              <a:rPr lang="en-US" sz="2500" b="1">
                <a:solidFill>
                  <a:schemeClr val="accent1"/>
                </a:solidFill>
              </a:rPr>
              <a:t>John</a:t>
            </a:r>
            <a:r>
              <a:rPr lang="en-US" sz="2400" b="1">
                <a:solidFill>
                  <a:schemeClr val="accent1"/>
                </a:solidFill>
              </a:rPr>
              <a:t> </a:t>
            </a:r>
            <a:r>
              <a:rPr lang="en-US" sz="2300">
                <a:solidFill>
                  <a:schemeClr val="accent1"/>
                </a:solidFill>
              </a:rPr>
              <a:t>– age 45</a:t>
            </a:r>
          </a:p>
          <a:p>
            <a:pPr marL="0" indent="0">
              <a:buNone/>
            </a:pPr>
            <a:r>
              <a:rPr lang="en-US"/>
              <a:t>Smokes 50 cigarettes/day; 30 years</a:t>
            </a:r>
          </a:p>
          <a:p>
            <a:pPr marL="0" indent="0">
              <a:buNone/>
            </a:pPr>
            <a:endParaRPr lang="en-US"/>
          </a:p>
        </p:txBody>
      </p:sp>
      <p:sp>
        <p:nvSpPr>
          <p:cNvPr id="5" name="Footer Placeholder 3">
            <a:extLst>
              <a:ext uri="{FF2B5EF4-FFF2-40B4-BE49-F238E27FC236}">
                <a16:creationId xmlns:a16="http://schemas.microsoft.com/office/drawing/2014/main" id="{D000156E-66D1-F8AC-FC05-7B35503EACDC}"/>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 Placeholder 3">
            <a:extLst>
              <a:ext uri="{FF2B5EF4-FFF2-40B4-BE49-F238E27FC236}">
                <a16:creationId xmlns:a16="http://schemas.microsoft.com/office/drawing/2014/main" id="{7289FF49-0BC6-DE18-6C34-7E5D1A503C3E}"/>
              </a:ext>
            </a:extLst>
          </p:cNvPr>
          <p:cNvSpPr txBox="1">
            <a:spLocks/>
          </p:cNvSpPr>
          <p:nvPr/>
        </p:nvSpPr>
        <p:spPr bwMode="auto">
          <a:xfrm>
            <a:off x="571499" y="4415858"/>
            <a:ext cx="3785347" cy="17276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000"/>
              </a:lnSpc>
              <a:spcBef>
                <a:spcPts val="0"/>
              </a:spcBef>
              <a:spcAft>
                <a:spcPts val="0"/>
              </a:spcAft>
              <a:buFont typeface="Lucida Grande" panose="020B0600040502020204" pitchFamily="34" charset="0"/>
              <a:buNone/>
            </a:pPr>
            <a:r>
              <a:rPr lang="en-GB">
                <a:solidFill>
                  <a:schemeClr val="accent1"/>
                </a:solidFill>
              </a:rPr>
              <a:t>*1 cig = 1mg nicotine (minimum)</a:t>
            </a:r>
            <a:endParaRPr lang="en-US">
              <a:solidFill>
                <a:schemeClr val="accent1"/>
              </a:solidFill>
            </a:endParaRPr>
          </a:p>
        </p:txBody>
      </p:sp>
      <p:pic>
        <p:nvPicPr>
          <p:cNvPr id="10" name="Picture 9">
            <a:extLst>
              <a:ext uri="{FF2B5EF4-FFF2-40B4-BE49-F238E27FC236}">
                <a16:creationId xmlns:a16="http://schemas.microsoft.com/office/drawing/2014/main" id="{5A63A93F-DC9E-BA7F-9D98-885F1F23246B}"/>
              </a:ext>
            </a:extLst>
          </p:cNvPr>
          <p:cNvPicPr>
            <a:picLocks noChangeAspect="1"/>
          </p:cNvPicPr>
          <p:nvPr/>
        </p:nvPicPr>
        <p:blipFill rotWithShape="1">
          <a:blip r:embed="rId3"/>
          <a:srcRect b="17352"/>
          <a:stretch/>
        </p:blipFill>
        <p:spPr>
          <a:xfrm>
            <a:off x="4572001" y="1700156"/>
            <a:ext cx="3387328" cy="4600555"/>
          </a:xfrm>
          <a:prstGeom prst="rect">
            <a:avLst/>
          </a:prstGeom>
        </p:spPr>
      </p:pic>
    </p:spTree>
    <p:extLst>
      <p:ext uri="{BB962C8B-B14F-4D97-AF65-F5344CB8AC3E}">
        <p14:creationId xmlns:p14="http://schemas.microsoft.com/office/powerpoint/2010/main" val="164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E3332-6127-D24A-B457-6504E1E4F5EF}"/>
              </a:ext>
            </a:extLst>
          </p:cNvPr>
          <p:cNvSpPr>
            <a:spLocks noGrp="1"/>
          </p:cNvSpPr>
          <p:nvPr>
            <p:ph type="title"/>
          </p:nvPr>
        </p:nvSpPr>
        <p:spPr/>
        <p:txBody>
          <a:bodyPr/>
          <a:lstStyle/>
          <a:p>
            <a:r>
              <a:rPr lang="en-US" err="1"/>
              <a:t>Individualised</a:t>
            </a:r>
            <a:r>
              <a:rPr lang="en-US"/>
              <a:t> dosing: John</a:t>
            </a:r>
          </a:p>
        </p:txBody>
      </p:sp>
      <p:sp>
        <p:nvSpPr>
          <p:cNvPr id="4" name="Text Placeholder 3">
            <a:extLst>
              <a:ext uri="{FF2B5EF4-FFF2-40B4-BE49-F238E27FC236}">
                <a16:creationId xmlns:a16="http://schemas.microsoft.com/office/drawing/2014/main" id="{8BE9378D-BC05-794A-B8DD-11AA03F81EB8}"/>
              </a:ext>
            </a:extLst>
          </p:cNvPr>
          <p:cNvSpPr>
            <a:spLocks noGrp="1"/>
          </p:cNvSpPr>
          <p:nvPr>
            <p:ph type="body" idx="12"/>
          </p:nvPr>
        </p:nvSpPr>
        <p:spPr>
          <a:xfrm>
            <a:off x="571499" y="1637593"/>
            <a:ext cx="3769912" cy="489668"/>
          </a:xfrm>
        </p:spPr>
        <p:txBody>
          <a:bodyPr/>
          <a:lstStyle/>
          <a:p>
            <a:pPr marL="0" indent="0">
              <a:buNone/>
            </a:pPr>
            <a:r>
              <a:rPr lang="en-US" sz="1700" b="1"/>
              <a:t>Heaviness of Smoking Index</a:t>
            </a:r>
          </a:p>
        </p:txBody>
      </p:sp>
      <p:pic>
        <p:nvPicPr>
          <p:cNvPr id="5" name="Picture 4">
            <a:extLst>
              <a:ext uri="{FF2B5EF4-FFF2-40B4-BE49-F238E27FC236}">
                <a16:creationId xmlns:a16="http://schemas.microsoft.com/office/drawing/2014/main" id="{9DB6FC0F-47E7-7240-94E5-375DD2D1653B}"/>
              </a:ext>
            </a:extLst>
          </p:cNvPr>
          <p:cNvPicPr>
            <a:picLocks noChangeAspect="1"/>
          </p:cNvPicPr>
          <p:nvPr/>
        </p:nvPicPr>
        <p:blipFill>
          <a:blip r:embed="rId3"/>
          <a:srcRect/>
          <a:stretch/>
        </p:blipFill>
        <p:spPr>
          <a:xfrm>
            <a:off x="4476591" y="1699262"/>
            <a:ext cx="3586038"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FCBC4B1E-3C2E-AF47-8DB4-DA23C5799C64}"/>
              </a:ext>
            </a:extLst>
          </p:cNvPr>
          <p:cNvSpPr/>
          <p:nvPr/>
        </p:nvSpPr>
        <p:spPr>
          <a:xfrm>
            <a:off x="4641584" y="2058200"/>
            <a:ext cx="222204" cy="345865"/>
          </a:xfrm>
          <a:prstGeom prst="rect">
            <a:avLst/>
          </a:prstGeom>
        </p:spPr>
        <p:txBody>
          <a:bodyPr wrap="square">
            <a:spAutoFit/>
          </a:bodyPr>
          <a:lstStyle/>
          <a:p>
            <a:pPr algn="ctr"/>
            <a:r>
              <a:rPr lang="en-US" sz="2000">
                <a:solidFill>
                  <a:srgbClr val="C00000"/>
                </a:solidFill>
                <a:latin typeface="Zapf Dingbats"/>
                <a:ea typeface="Zapf Dingbats"/>
                <a:cs typeface="Zapf Dingbats"/>
              </a:rPr>
              <a:t>✗</a:t>
            </a:r>
            <a:endParaRPr lang="en-US" sz="2000">
              <a:solidFill>
                <a:srgbClr val="C00000"/>
              </a:solidFill>
            </a:endParaRPr>
          </a:p>
        </p:txBody>
      </p:sp>
      <p:sp>
        <p:nvSpPr>
          <p:cNvPr id="7" name="Rectangle 6">
            <a:extLst>
              <a:ext uri="{FF2B5EF4-FFF2-40B4-BE49-F238E27FC236}">
                <a16:creationId xmlns:a16="http://schemas.microsoft.com/office/drawing/2014/main" id="{D41DEA97-E643-3144-9C52-22D0ECE30203}"/>
              </a:ext>
            </a:extLst>
          </p:cNvPr>
          <p:cNvSpPr/>
          <p:nvPr/>
        </p:nvSpPr>
        <p:spPr>
          <a:xfrm>
            <a:off x="6225311" y="2743142"/>
            <a:ext cx="222204" cy="342409"/>
          </a:xfrm>
          <a:prstGeom prst="rect">
            <a:avLst/>
          </a:prstGeom>
        </p:spPr>
        <p:txBody>
          <a:bodyPr wrap="square">
            <a:spAutoFit/>
          </a:bodyPr>
          <a:lstStyle/>
          <a:p>
            <a:pPr algn="ctr"/>
            <a:r>
              <a:rPr lang="en-US" sz="2000">
                <a:solidFill>
                  <a:srgbClr val="C00000"/>
                </a:solidFill>
                <a:latin typeface="Zapf Dingbats"/>
                <a:ea typeface="Zapf Dingbats"/>
                <a:cs typeface="Zapf Dingbats"/>
              </a:rPr>
              <a:t>✗</a:t>
            </a:r>
            <a:endParaRPr lang="en-US" sz="2000">
              <a:solidFill>
                <a:srgbClr val="C00000"/>
              </a:solidFill>
            </a:endParaRPr>
          </a:p>
        </p:txBody>
      </p:sp>
      <p:sp>
        <p:nvSpPr>
          <p:cNvPr id="8" name="Rectangle 7">
            <a:extLst>
              <a:ext uri="{FF2B5EF4-FFF2-40B4-BE49-F238E27FC236}">
                <a16:creationId xmlns:a16="http://schemas.microsoft.com/office/drawing/2014/main" id="{1A9FC1F0-68A7-124C-B7E3-AF7F66D51B70}"/>
              </a:ext>
            </a:extLst>
          </p:cNvPr>
          <p:cNvSpPr/>
          <p:nvPr/>
        </p:nvSpPr>
        <p:spPr>
          <a:xfrm>
            <a:off x="7650542" y="3085551"/>
            <a:ext cx="222204" cy="345866"/>
          </a:xfrm>
          <a:prstGeom prst="rect">
            <a:avLst/>
          </a:prstGeom>
        </p:spPr>
        <p:txBody>
          <a:bodyPr wrap="square">
            <a:spAutoFit/>
          </a:bodyPr>
          <a:lstStyle/>
          <a:p>
            <a:pPr algn="ctr"/>
            <a:r>
              <a:rPr lang="en-US" sz="2000">
                <a:solidFill>
                  <a:srgbClr val="C00000"/>
                </a:solidFill>
                <a:latin typeface="Zapf Dingbats"/>
                <a:ea typeface="Zapf Dingbats"/>
                <a:cs typeface="Zapf Dingbats"/>
              </a:rPr>
              <a:t>✗</a:t>
            </a:r>
            <a:endParaRPr lang="en-US" sz="2000">
              <a:solidFill>
                <a:srgbClr val="C00000"/>
              </a:solidFill>
            </a:endParaRPr>
          </a:p>
        </p:txBody>
      </p:sp>
      <p:sp>
        <p:nvSpPr>
          <p:cNvPr id="10" name="Text Placeholder 3">
            <a:extLst>
              <a:ext uri="{FF2B5EF4-FFF2-40B4-BE49-F238E27FC236}">
                <a16:creationId xmlns:a16="http://schemas.microsoft.com/office/drawing/2014/main" id="{3F03CE19-129C-204D-BC6E-D8E04EA1B712}"/>
              </a:ext>
            </a:extLst>
          </p:cNvPr>
          <p:cNvSpPr txBox="1">
            <a:spLocks/>
          </p:cNvSpPr>
          <p:nvPr/>
        </p:nvSpPr>
        <p:spPr bwMode="auto">
          <a:xfrm>
            <a:off x="571499" y="3852426"/>
            <a:ext cx="3769912"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a:latin typeface="Arial" panose="020B0604020202020204" pitchFamily="34" charset="0"/>
                <a:cs typeface="Arial" panose="020B0604020202020204" pitchFamily="34" charset="0"/>
              </a:rPr>
              <a:t>Past experience with nicotine- containing products</a:t>
            </a:r>
          </a:p>
        </p:txBody>
      </p:sp>
      <p:sp>
        <p:nvSpPr>
          <p:cNvPr id="11" name="Text Placeholder 3">
            <a:extLst>
              <a:ext uri="{FF2B5EF4-FFF2-40B4-BE49-F238E27FC236}">
                <a16:creationId xmlns:a16="http://schemas.microsoft.com/office/drawing/2014/main" id="{9928A8B3-CD40-E142-A1C0-83663938727C}"/>
              </a:ext>
            </a:extLst>
          </p:cNvPr>
          <p:cNvSpPr txBox="1">
            <a:spLocks/>
          </p:cNvSpPr>
          <p:nvPr/>
        </p:nvSpPr>
        <p:spPr bwMode="auto">
          <a:xfrm>
            <a:off x="4397077" y="3889107"/>
            <a:ext cx="4746923" cy="14300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900"/>
              </a:lnSpc>
              <a:spcBef>
                <a:spcPts val="200"/>
              </a:spcBef>
              <a:spcAft>
                <a:spcPts val="200"/>
              </a:spcAft>
              <a:buClrTx/>
              <a:buFont typeface="Arial" panose="020B0604020202020204" pitchFamily="34" charset="0"/>
              <a:buChar char="–"/>
              <a:tabLst>
                <a:tab pos="220663" algn="l"/>
              </a:tabLst>
            </a:pPr>
            <a:r>
              <a:rPr lang="en-US" sz="1500">
                <a:latin typeface="Arial" panose="020B0604020202020204" pitchFamily="34" charset="0"/>
                <a:cs typeface="Arial" panose="020B0604020202020204" pitchFamily="34" charset="0"/>
              </a:rPr>
              <a:t>tried patch, tried gum, didn’t really work for him</a:t>
            </a:r>
          </a:p>
          <a:p>
            <a:pPr marL="285750" indent="-285750">
              <a:lnSpc>
                <a:spcPts val="1900"/>
              </a:lnSpc>
              <a:spcBef>
                <a:spcPts val="200"/>
              </a:spcBef>
              <a:spcAft>
                <a:spcPts val="200"/>
              </a:spcAft>
              <a:buClrTx/>
              <a:buFont typeface="Arial" panose="020B0604020202020204" pitchFamily="34" charset="0"/>
              <a:buChar char="–"/>
              <a:tabLst>
                <a:tab pos="220663" algn="l"/>
              </a:tabLst>
            </a:pPr>
            <a:r>
              <a:rPr lang="en-US" sz="1500">
                <a:latin typeface="Arial" panose="020B0604020202020204" pitchFamily="34" charset="0"/>
                <a:cs typeface="Arial" panose="020B0604020202020204" pitchFamily="34" charset="0"/>
              </a:rPr>
              <a:t>returned to smoking within a couple of days, on one attempt was able to stay quit for a week</a:t>
            </a:r>
          </a:p>
          <a:p>
            <a:pPr marL="285750" indent="-285750">
              <a:lnSpc>
                <a:spcPts val="1900"/>
              </a:lnSpc>
              <a:spcBef>
                <a:spcPts val="200"/>
              </a:spcBef>
              <a:spcAft>
                <a:spcPts val="200"/>
              </a:spcAft>
              <a:buClrTx/>
              <a:buFont typeface="Arial" panose="020B0604020202020204" pitchFamily="34" charset="0"/>
              <a:buChar char="–"/>
              <a:tabLst>
                <a:tab pos="220663" algn="l"/>
              </a:tabLst>
            </a:pPr>
            <a:r>
              <a:rPr lang="en-US" sz="1500">
                <a:latin typeface="Arial" panose="020B0604020202020204" pitchFamily="34" charset="0"/>
                <a:cs typeface="Arial" panose="020B0604020202020204" pitchFamily="34" charset="0"/>
              </a:rPr>
              <a:t>has never tried a vape before</a:t>
            </a:r>
          </a:p>
        </p:txBody>
      </p:sp>
      <p:sp>
        <p:nvSpPr>
          <p:cNvPr id="12" name="Text Placeholder 3">
            <a:extLst>
              <a:ext uri="{FF2B5EF4-FFF2-40B4-BE49-F238E27FC236}">
                <a16:creationId xmlns:a16="http://schemas.microsoft.com/office/drawing/2014/main" id="{2A80FE14-BEDB-5647-8EF1-D89D617F05D8}"/>
              </a:ext>
            </a:extLst>
          </p:cNvPr>
          <p:cNvSpPr txBox="1">
            <a:spLocks/>
          </p:cNvSpPr>
          <p:nvPr/>
        </p:nvSpPr>
        <p:spPr bwMode="auto">
          <a:xfrm>
            <a:off x="521289" y="5547141"/>
            <a:ext cx="4231089"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a:latin typeface="Arial" panose="020B0604020202020204" pitchFamily="34" charset="0"/>
                <a:cs typeface="Arial" panose="020B0604020202020204" pitchFamily="34" charset="0"/>
              </a:rPr>
              <a:t>Past experience with withdrawal</a:t>
            </a:r>
          </a:p>
        </p:txBody>
      </p:sp>
      <p:grpSp>
        <p:nvGrpSpPr>
          <p:cNvPr id="17" name="Group 16">
            <a:extLst>
              <a:ext uri="{FF2B5EF4-FFF2-40B4-BE49-F238E27FC236}">
                <a16:creationId xmlns:a16="http://schemas.microsoft.com/office/drawing/2014/main" id="{B8F61BB9-A72E-8C4A-B10B-FE67ACE14C70}"/>
              </a:ext>
            </a:extLst>
          </p:cNvPr>
          <p:cNvGrpSpPr/>
          <p:nvPr/>
        </p:nvGrpSpPr>
        <p:grpSpPr>
          <a:xfrm>
            <a:off x="4641584" y="5669436"/>
            <a:ext cx="4850483" cy="408595"/>
            <a:chOff x="4775066" y="5736472"/>
            <a:chExt cx="4850483" cy="408595"/>
          </a:xfrm>
        </p:grpSpPr>
        <p:sp>
          <p:nvSpPr>
            <p:cNvPr id="13" name="Text Placeholder 3">
              <a:extLst>
                <a:ext uri="{FF2B5EF4-FFF2-40B4-BE49-F238E27FC236}">
                  <a16:creationId xmlns:a16="http://schemas.microsoft.com/office/drawing/2014/main" id="{EBC63254-9540-3E48-9D90-89C69FB64D2F}"/>
                </a:ext>
              </a:extLst>
            </p:cNvPr>
            <p:cNvSpPr txBox="1">
              <a:spLocks/>
            </p:cNvSpPr>
            <p:nvPr/>
          </p:nvSpPr>
          <p:spPr bwMode="auto">
            <a:xfrm>
              <a:off x="5061509" y="5779942"/>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a:latin typeface="Arial" panose="020B0604020202020204" pitchFamily="34" charset="0"/>
                  <a:cs typeface="Arial" panose="020B0604020202020204" pitchFamily="34" charset="0"/>
                </a:rPr>
                <a:t>urges to smoke </a:t>
              </a:r>
              <a:r>
                <a:rPr lang="en-US" sz="1600" b="1">
                  <a:latin typeface="Arial" panose="020B0604020202020204" pitchFamily="34" charset="0"/>
                  <a:cs typeface="Arial" panose="020B0604020202020204" pitchFamily="34" charset="0"/>
                </a:rPr>
                <a:t> </a:t>
              </a:r>
              <a:r>
                <a:rPr lang="en-US" sz="1600" b="1">
                  <a:latin typeface="Arial" panose="020B0604020202020204" pitchFamily="34" charset="0"/>
                  <a:ea typeface="Wingdings"/>
                  <a:cs typeface="Arial" panose="020B0604020202020204" pitchFamily="34" charset="0"/>
                </a:rPr>
                <a:t>     </a:t>
              </a:r>
              <a:r>
                <a:rPr lang="en-US" sz="1500" b="1">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6D3F7C84-7057-A44F-B39D-DE3C4FC97673}"/>
                </a:ext>
              </a:extLst>
            </p:cNvPr>
            <p:cNvSpPr/>
            <p:nvPr/>
          </p:nvSpPr>
          <p:spPr bwMode="auto">
            <a:xfrm>
              <a:off x="4775066" y="5736472"/>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18" name="Footer Placeholder 3">
            <a:extLst>
              <a:ext uri="{FF2B5EF4-FFF2-40B4-BE49-F238E27FC236}">
                <a16:creationId xmlns:a16="http://schemas.microsoft.com/office/drawing/2014/main" id="{3A50D03C-2CE6-A2E8-43E8-6D822D749799}"/>
              </a:ext>
            </a:extLst>
          </p:cNvPr>
          <p:cNvSpPr>
            <a:spLocks noGrp="1"/>
          </p:cNvSpPr>
          <p:nvPr>
            <p:ph type="ftr" sz="quarter" idx="3"/>
          </p:nvPr>
        </p:nvSpPr>
        <p:spPr>
          <a:xfrm>
            <a:off x="638835" y="6424471"/>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19" name="Up Arrow 18">
            <a:extLst>
              <a:ext uri="{FF2B5EF4-FFF2-40B4-BE49-F238E27FC236}">
                <a16:creationId xmlns:a16="http://schemas.microsoft.com/office/drawing/2014/main" id="{28D5D9B4-725E-B07F-21AE-6EB0A4CC85CC}"/>
              </a:ext>
            </a:extLst>
          </p:cNvPr>
          <p:cNvSpPr/>
          <p:nvPr/>
        </p:nvSpPr>
        <p:spPr bwMode="auto">
          <a:xfrm>
            <a:off x="6579023" y="5713251"/>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50835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a:t>What would you recommend for John?</a:t>
            </a:r>
          </a:p>
        </p:txBody>
      </p:sp>
      <p:sp>
        <p:nvSpPr>
          <p:cNvPr id="4" name="Text Placeholder 3">
            <a:extLst>
              <a:ext uri="{FF2B5EF4-FFF2-40B4-BE49-F238E27FC236}">
                <a16:creationId xmlns:a16="http://schemas.microsoft.com/office/drawing/2014/main" id="{581E6BE1-B35E-6347-9391-4F8CF60C75D7}"/>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a:solidFill>
                  <a:schemeClr val="accent1"/>
                </a:solidFill>
              </a:rPr>
              <a:t>HSI = High</a:t>
            </a:r>
          </a:p>
          <a:p>
            <a:pPr marL="0" indent="0">
              <a:lnSpc>
                <a:spcPts val="3000"/>
              </a:lnSpc>
              <a:spcBef>
                <a:spcPts val="0"/>
              </a:spcBef>
              <a:spcAft>
                <a:spcPts val="0"/>
              </a:spcAft>
              <a:buNone/>
            </a:pPr>
            <a:r>
              <a:rPr lang="en-US" sz="1700" b="1"/>
              <a:t>50 cigarettes per day = </a:t>
            </a:r>
          </a:p>
          <a:p>
            <a:pPr marL="0" indent="0">
              <a:lnSpc>
                <a:spcPts val="3000"/>
              </a:lnSpc>
              <a:spcBef>
                <a:spcPts val="0"/>
              </a:spcBef>
              <a:spcAft>
                <a:spcPts val="0"/>
              </a:spcAft>
              <a:buNone/>
            </a:pPr>
            <a:r>
              <a:rPr lang="en-US" sz="1700"/>
              <a:t>~50mg of nicotine</a:t>
            </a:r>
            <a:r>
              <a:rPr lang="en-US" sz="1700">
                <a:solidFill>
                  <a:schemeClr val="accent1"/>
                </a:solidFill>
              </a:rPr>
              <a:t>*</a:t>
            </a:r>
          </a:p>
          <a:p>
            <a:pPr marL="0" indent="0">
              <a:lnSpc>
                <a:spcPts val="3000"/>
              </a:lnSpc>
              <a:spcBef>
                <a:spcPts val="0"/>
              </a:spcBef>
              <a:spcAft>
                <a:spcPts val="0"/>
              </a:spcAft>
              <a:buNone/>
            </a:pPr>
            <a:r>
              <a:rPr lang="en-GB" sz="1400">
                <a:solidFill>
                  <a:schemeClr val="accent1"/>
                </a:solidFill>
              </a:rPr>
              <a:t>*1 cig = 1mg nicotine (minimum)</a:t>
            </a:r>
            <a:endParaRPr lang="en-US" sz="1400">
              <a:solidFill>
                <a:schemeClr val="accent1"/>
              </a:solidFill>
            </a:endParaRPr>
          </a:p>
        </p:txBody>
      </p:sp>
      <p:grpSp>
        <p:nvGrpSpPr>
          <p:cNvPr id="23" name="Group 22">
            <a:extLst>
              <a:ext uri="{FF2B5EF4-FFF2-40B4-BE49-F238E27FC236}">
                <a16:creationId xmlns:a16="http://schemas.microsoft.com/office/drawing/2014/main" id="{CC095BB3-651C-1941-86C8-D360431741EC}"/>
              </a:ext>
            </a:extLst>
          </p:cNvPr>
          <p:cNvGrpSpPr/>
          <p:nvPr/>
        </p:nvGrpSpPr>
        <p:grpSpPr>
          <a:xfrm>
            <a:off x="5942064" y="2790342"/>
            <a:ext cx="372393" cy="461665"/>
            <a:chOff x="5957054" y="2304246"/>
            <a:chExt cx="372393" cy="461665"/>
          </a:xfrm>
        </p:grpSpPr>
        <p:sp>
          <p:nvSpPr>
            <p:cNvPr id="15" name="Oval 14">
              <a:extLst>
                <a:ext uri="{FF2B5EF4-FFF2-40B4-BE49-F238E27FC236}">
                  <a16:creationId xmlns:a16="http://schemas.microsoft.com/office/drawing/2014/main" id="{BDB6E9AA-880D-F84B-A55D-48344E3D055D}"/>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77046D80-92FB-E346-841B-7B89A5AADD78}"/>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530A95E7-9512-9341-8121-54CF4103FED3}"/>
              </a:ext>
            </a:extLst>
          </p:cNvPr>
          <p:cNvGrpSpPr/>
          <p:nvPr/>
        </p:nvGrpSpPr>
        <p:grpSpPr>
          <a:xfrm>
            <a:off x="3621437" y="2270098"/>
            <a:ext cx="2224503" cy="1293807"/>
            <a:chOff x="3663450" y="1679951"/>
            <a:chExt cx="2224503" cy="1293807"/>
          </a:xfrm>
        </p:grpSpPr>
        <p:sp>
          <p:nvSpPr>
            <p:cNvPr id="12" name="TextBox 11">
              <a:extLst>
                <a:ext uri="{FF2B5EF4-FFF2-40B4-BE49-F238E27FC236}">
                  <a16:creationId xmlns:a16="http://schemas.microsoft.com/office/drawing/2014/main" id="{E09B0D54-9F28-F64D-8352-A6DD337E7ACC}"/>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21mg, 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04738D5E-0A9A-F243-B285-09536C45DC60}"/>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6E524EEB-0B1A-E141-B871-6C7C670EC848}"/>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128544DC-C6F3-BB4F-A9BD-50965AD8D3C3}"/>
              </a:ext>
            </a:extLst>
          </p:cNvPr>
          <p:cNvGrpSpPr/>
          <p:nvPr/>
        </p:nvGrpSpPr>
        <p:grpSpPr>
          <a:xfrm>
            <a:off x="6462297" y="2287535"/>
            <a:ext cx="2224503" cy="1293807"/>
            <a:chOff x="6462298" y="1679951"/>
            <a:chExt cx="2224503" cy="1293807"/>
          </a:xfrm>
        </p:grpSpPr>
        <p:sp>
          <p:nvSpPr>
            <p:cNvPr id="18" name="Rectangle 17">
              <a:extLst>
                <a:ext uri="{FF2B5EF4-FFF2-40B4-BE49-F238E27FC236}">
                  <a16:creationId xmlns:a16="http://schemas.microsoft.com/office/drawing/2014/main" id="{7B6CB4B4-00DA-B64A-9524-53B0038CE801}"/>
                </a:ext>
              </a:extLst>
            </p:cNvPr>
            <p:cNvSpPr/>
            <p:nvPr/>
          </p:nvSpPr>
          <p:spPr bwMode="auto">
            <a:xfrm>
              <a:off x="6462298"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A6275F2C-F4A1-2047-BEC4-9CA6F950FA2B}"/>
                </a:ext>
              </a:extLst>
            </p:cNvPr>
            <p:cNvPicPr>
              <a:picLocks noChangeAspect="1"/>
            </p:cNvPicPr>
            <p:nvPr/>
          </p:nvPicPr>
          <p:blipFill>
            <a:blip r:embed="rId4"/>
            <a:srcRect/>
            <a:stretch/>
          </p:blipFill>
          <p:spPr>
            <a:xfrm>
              <a:off x="6593664" y="2322804"/>
              <a:ext cx="837973" cy="519002"/>
            </a:xfrm>
            <a:prstGeom prst="rect">
              <a:avLst/>
            </a:prstGeom>
          </p:spPr>
        </p:pic>
        <p:pic>
          <p:nvPicPr>
            <p:cNvPr id="27" name="Picture 26">
              <a:extLst>
                <a:ext uri="{FF2B5EF4-FFF2-40B4-BE49-F238E27FC236}">
                  <a16:creationId xmlns:a16="http://schemas.microsoft.com/office/drawing/2014/main" id="{3FB4B2BB-D5E5-5B49-A830-99CD311395AC}"/>
                </a:ext>
              </a:extLst>
            </p:cNvPr>
            <p:cNvPicPr>
              <a:picLocks noChangeAspect="1"/>
            </p:cNvPicPr>
            <p:nvPr/>
          </p:nvPicPr>
          <p:blipFill>
            <a:blip r:embed="rId5"/>
            <a:srcRect/>
            <a:stretch/>
          </p:blipFill>
          <p:spPr>
            <a:xfrm>
              <a:off x="7025819" y="1846723"/>
              <a:ext cx="804997" cy="493060"/>
            </a:xfrm>
            <a:prstGeom prst="rect">
              <a:avLst/>
            </a:prstGeom>
          </p:spPr>
        </p:pic>
        <p:pic>
          <p:nvPicPr>
            <p:cNvPr id="28" name="Picture 27">
              <a:extLst>
                <a:ext uri="{FF2B5EF4-FFF2-40B4-BE49-F238E27FC236}">
                  <a16:creationId xmlns:a16="http://schemas.microsoft.com/office/drawing/2014/main" id="{4DEA55B3-166D-F747-BFE2-60DAE26F0ECD}"/>
                </a:ext>
              </a:extLst>
            </p:cNvPr>
            <p:cNvPicPr>
              <a:picLocks noChangeAspect="1"/>
            </p:cNvPicPr>
            <p:nvPr/>
          </p:nvPicPr>
          <p:blipFill>
            <a:blip r:embed="rId6"/>
            <a:srcRect/>
            <a:stretch/>
          </p:blipFill>
          <p:spPr>
            <a:xfrm>
              <a:off x="7868175" y="2043946"/>
              <a:ext cx="727881" cy="777511"/>
            </a:xfrm>
            <a:prstGeom prst="rect">
              <a:avLst/>
            </a:prstGeom>
          </p:spPr>
        </p:pic>
      </p:grpSp>
      <p:grpSp>
        <p:nvGrpSpPr>
          <p:cNvPr id="45" name="Group 44">
            <a:extLst>
              <a:ext uri="{FF2B5EF4-FFF2-40B4-BE49-F238E27FC236}">
                <a16:creationId xmlns:a16="http://schemas.microsoft.com/office/drawing/2014/main" id="{32558565-20BE-E74D-AB5F-B79D2A83B8CE}"/>
              </a:ext>
            </a:extLst>
          </p:cNvPr>
          <p:cNvGrpSpPr/>
          <p:nvPr/>
        </p:nvGrpSpPr>
        <p:grpSpPr>
          <a:xfrm>
            <a:off x="6035677" y="4344338"/>
            <a:ext cx="372393" cy="461665"/>
            <a:chOff x="5957054" y="2304246"/>
            <a:chExt cx="372393" cy="461665"/>
          </a:xfrm>
        </p:grpSpPr>
        <p:sp>
          <p:nvSpPr>
            <p:cNvPr id="46" name="Oval 45">
              <a:extLst>
                <a:ext uri="{FF2B5EF4-FFF2-40B4-BE49-F238E27FC236}">
                  <a16:creationId xmlns:a16="http://schemas.microsoft.com/office/drawing/2014/main" id="{2D266F9C-19EB-D340-A130-6CA435EEC54E}"/>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7" name="TextBox 46">
              <a:extLst>
                <a:ext uri="{FF2B5EF4-FFF2-40B4-BE49-F238E27FC236}">
                  <a16:creationId xmlns:a16="http://schemas.microsoft.com/office/drawing/2014/main" id="{0F847004-768D-DC4A-80A2-9FEA10D76DA6}"/>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65" name="Group 64">
            <a:extLst>
              <a:ext uri="{FF2B5EF4-FFF2-40B4-BE49-F238E27FC236}">
                <a16:creationId xmlns:a16="http://schemas.microsoft.com/office/drawing/2014/main" id="{CDC52034-2180-DA48-9E2A-28CC74D73125}"/>
              </a:ext>
            </a:extLst>
          </p:cNvPr>
          <p:cNvGrpSpPr/>
          <p:nvPr/>
        </p:nvGrpSpPr>
        <p:grpSpPr>
          <a:xfrm>
            <a:off x="3677218" y="3921039"/>
            <a:ext cx="2224503" cy="1293807"/>
            <a:chOff x="3663450" y="4645035"/>
            <a:chExt cx="2224503" cy="1293807"/>
          </a:xfrm>
        </p:grpSpPr>
        <p:sp>
          <p:nvSpPr>
            <p:cNvPr id="43" name="TextBox 42">
              <a:extLst>
                <a:ext uri="{FF2B5EF4-FFF2-40B4-BE49-F238E27FC236}">
                  <a16:creationId xmlns:a16="http://schemas.microsoft.com/office/drawing/2014/main" id="{74AEEFE0-74A9-354F-BE8D-FD5A5F09AC16}"/>
                </a:ext>
              </a:extLst>
            </p:cNvPr>
            <p:cNvSpPr txBox="1"/>
            <p:nvPr/>
          </p:nvSpPr>
          <p:spPr bwMode="auto">
            <a:xfrm>
              <a:off x="4330411" y="5595544"/>
              <a:ext cx="816265" cy="26737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21mg, 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250C1E70-F8F2-154D-883C-330534F6C9A6}"/>
                </a:ext>
              </a:extLst>
            </p:cNvPr>
            <p:cNvSpPr/>
            <p:nvPr/>
          </p:nvSpPr>
          <p:spPr bwMode="auto">
            <a:xfrm>
              <a:off x="3663450" y="4645035"/>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0" name="Picture 49">
              <a:extLst>
                <a:ext uri="{FF2B5EF4-FFF2-40B4-BE49-F238E27FC236}">
                  <a16:creationId xmlns:a16="http://schemas.microsoft.com/office/drawing/2014/main" id="{A22C220E-B02A-0D42-A2DF-70A564DC43A5}"/>
                </a:ext>
              </a:extLst>
            </p:cNvPr>
            <p:cNvPicPr>
              <a:picLocks noChangeAspect="1"/>
            </p:cNvPicPr>
            <p:nvPr/>
          </p:nvPicPr>
          <p:blipFill>
            <a:blip r:embed="rId3"/>
            <a:stretch>
              <a:fillRect/>
            </a:stretch>
          </p:blipFill>
          <p:spPr>
            <a:xfrm>
              <a:off x="4367569" y="4910419"/>
              <a:ext cx="816265" cy="509720"/>
            </a:xfrm>
            <a:prstGeom prst="rect">
              <a:avLst/>
            </a:prstGeom>
          </p:spPr>
        </p:pic>
      </p:grpSp>
      <p:grpSp>
        <p:nvGrpSpPr>
          <p:cNvPr id="62" name="Group 61">
            <a:extLst>
              <a:ext uri="{FF2B5EF4-FFF2-40B4-BE49-F238E27FC236}">
                <a16:creationId xmlns:a16="http://schemas.microsoft.com/office/drawing/2014/main" id="{E89D04D2-139A-4949-AE09-776AECF107BE}"/>
              </a:ext>
            </a:extLst>
          </p:cNvPr>
          <p:cNvGrpSpPr/>
          <p:nvPr/>
        </p:nvGrpSpPr>
        <p:grpSpPr>
          <a:xfrm>
            <a:off x="6509950" y="3961605"/>
            <a:ext cx="2224503" cy="1293807"/>
            <a:chOff x="6462298" y="4689860"/>
            <a:chExt cx="2224503" cy="1293807"/>
          </a:xfrm>
        </p:grpSpPr>
        <p:sp>
          <p:nvSpPr>
            <p:cNvPr id="49" name="Rectangle 48">
              <a:extLst>
                <a:ext uri="{FF2B5EF4-FFF2-40B4-BE49-F238E27FC236}">
                  <a16:creationId xmlns:a16="http://schemas.microsoft.com/office/drawing/2014/main" id="{76BAD8C5-8D3B-174B-A267-C1202F80A281}"/>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F216B8E8-4DA6-A14C-9F9E-7B24C086781B}"/>
                </a:ext>
              </a:extLst>
            </p:cNvPr>
            <p:cNvPicPr>
              <a:picLocks noChangeAspect="1"/>
            </p:cNvPicPr>
            <p:nvPr/>
          </p:nvPicPr>
          <p:blipFill>
            <a:blip r:embed="rId7"/>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9D4F3B86-957E-E04E-95E0-649CD3565392}"/>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20g nicotine containing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sp>
        <p:nvSpPr>
          <p:cNvPr id="30" name="Footer Placeholder 3">
            <a:extLst>
              <a:ext uri="{FF2B5EF4-FFF2-40B4-BE49-F238E27FC236}">
                <a16:creationId xmlns:a16="http://schemas.microsoft.com/office/drawing/2014/main" id="{560D9FD1-9B0D-8B87-B77A-BE652509E050}"/>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pic>
        <p:nvPicPr>
          <p:cNvPr id="31" name="Picture 30">
            <a:extLst>
              <a:ext uri="{FF2B5EF4-FFF2-40B4-BE49-F238E27FC236}">
                <a16:creationId xmlns:a16="http://schemas.microsoft.com/office/drawing/2014/main" id="{C9D51FF2-9FD7-467F-39B3-379AC9AE0593}"/>
              </a:ext>
            </a:extLst>
          </p:cNvPr>
          <p:cNvPicPr>
            <a:picLocks noChangeAspect="1"/>
          </p:cNvPicPr>
          <p:nvPr/>
        </p:nvPicPr>
        <p:blipFill rotWithShape="1">
          <a:blip r:embed="rId8"/>
          <a:srcRect b="17352"/>
          <a:stretch/>
        </p:blipFill>
        <p:spPr>
          <a:xfrm>
            <a:off x="607161" y="1706271"/>
            <a:ext cx="1774811" cy="2410488"/>
          </a:xfrm>
          <a:prstGeom prst="rect">
            <a:avLst/>
          </a:prstGeom>
        </p:spPr>
      </p:pic>
    </p:spTree>
    <p:extLst>
      <p:ext uri="{BB962C8B-B14F-4D97-AF65-F5344CB8AC3E}">
        <p14:creationId xmlns:p14="http://schemas.microsoft.com/office/powerpoint/2010/main" val="289703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nodeType="afterEffect">
                                  <p:stCondLst>
                                    <p:cond delay="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500"/>
                            </p:stCondLst>
                            <p:childTnLst>
                              <p:par>
                                <p:cTn id="30" presetID="10" presetClass="entr" presetSubtype="0" fill="hold" nodeType="afterEffect">
                                  <p:stCondLst>
                                    <p:cond delay="50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1500"/>
                            </p:stCondLst>
                            <p:childTnLst>
                              <p:par>
                                <p:cTn id="43" presetID="10" presetClass="entr" presetSubtype="0" fill="hold" nodeType="afterEffect">
                                  <p:stCondLst>
                                    <p:cond delay="50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a:t>High nicotine dependency</a:t>
            </a:r>
          </a:p>
        </p:txBody>
      </p:sp>
      <p:grpSp>
        <p:nvGrpSpPr>
          <p:cNvPr id="48" name="Group 47">
            <a:extLst>
              <a:ext uri="{FF2B5EF4-FFF2-40B4-BE49-F238E27FC236}">
                <a16:creationId xmlns:a16="http://schemas.microsoft.com/office/drawing/2014/main" id="{C1FF943B-8F0F-9F43-AE0F-EFEBBF8FD8E0}"/>
              </a:ext>
            </a:extLst>
          </p:cNvPr>
          <p:cNvGrpSpPr/>
          <p:nvPr/>
        </p:nvGrpSpPr>
        <p:grpSpPr>
          <a:xfrm>
            <a:off x="4127566" y="3968160"/>
            <a:ext cx="686118" cy="850598"/>
            <a:chOff x="5957054" y="2304246"/>
            <a:chExt cx="372393" cy="461665"/>
          </a:xfrm>
        </p:grpSpPr>
        <p:sp>
          <p:nvSpPr>
            <p:cNvPr id="51" name="Oval 50">
              <a:extLst>
                <a:ext uri="{FF2B5EF4-FFF2-40B4-BE49-F238E27FC236}">
                  <a16:creationId xmlns:a16="http://schemas.microsoft.com/office/drawing/2014/main" id="{A2F93337-BB76-5344-83A9-BFCB515CFD18}"/>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2" name="TextBox 51">
              <a:extLst>
                <a:ext uri="{FF2B5EF4-FFF2-40B4-BE49-F238E27FC236}">
                  <a16:creationId xmlns:a16="http://schemas.microsoft.com/office/drawing/2014/main" id="{4CB2BC7A-7B9C-0146-A671-E305BB3C1AE9}"/>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3" name="Group 52">
            <a:extLst>
              <a:ext uri="{FF2B5EF4-FFF2-40B4-BE49-F238E27FC236}">
                <a16:creationId xmlns:a16="http://schemas.microsoft.com/office/drawing/2014/main" id="{8D863772-E520-4C4C-A073-DD509CB6AE47}"/>
              </a:ext>
            </a:extLst>
          </p:cNvPr>
          <p:cNvGrpSpPr/>
          <p:nvPr/>
        </p:nvGrpSpPr>
        <p:grpSpPr>
          <a:xfrm>
            <a:off x="1405675" y="3760136"/>
            <a:ext cx="2224503" cy="1293807"/>
            <a:chOff x="3663450" y="3177692"/>
            <a:chExt cx="2224503" cy="1293807"/>
          </a:xfrm>
        </p:grpSpPr>
        <p:sp>
          <p:nvSpPr>
            <p:cNvPr id="54" name="TextBox 53">
              <a:extLst>
                <a:ext uri="{FF2B5EF4-FFF2-40B4-BE49-F238E27FC236}">
                  <a16:creationId xmlns:a16="http://schemas.microsoft.com/office/drawing/2014/main" id="{5A93D73C-A9CC-9845-97DF-6F1FDDE3712C}"/>
                </a:ext>
              </a:extLst>
            </p:cNvPr>
            <p:cNvSpPr txBox="1"/>
            <p:nvPr/>
          </p:nvSpPr>
          <p:spPr bwMode="auto">
            <a:xfrm>
              <a:off x="3827461" y="4128201"/>
              <a:ext cx="741950"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98452B26-7196-5447-9A3C-ED82680D54A8}"/>
                </a:ext>
              </a:extLst>
            </p:cNvPr>
            <p:cNvSpPr/>
            <p:nvPr/>
          </p:nvSpPr>
          <p:spPr bwMode="auto">
            <a:xfrm>
              <a:off x="3663450"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63" name="TextBox 62">
              <a:extLst>
                <a:ext uri="{FF2B5EF4-FFF2-40B4-BE49-F238E27FC236}">
                  <a16:creationId xmlns:a16="http://schemas.microsoft.com/office/drawing/2014/main" id="{203249C4-5F1F-4A4C-9D0F-420706AD1899}"/>
                </a:ext>
              </a:extLst>
            </p:cNvPr>
            <p:cNvSpPr txBox="1"/>
            <p:nvPr/>
          </p:nvSpPr>
          <p:spPr bwMode="auto">
            <a:xfrm>
              <a:off x="4606441" y="4128201"/>
              <a:ext cx="1193717"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25mg, 15mg, 10mg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66" name="Picture 65">
              <a:extLst>
                <a:ext uri="{FF2B5EF4-FFF2-40B4-BE49-F238E27FC236}">
                  <a16:creationId xmlns:a16="http://schemas.microsoft.com/office/drawing/2014/main" id="{091E673F-60B6-5D41-90D0-9F3EA96D5B53}"/>
                </a:ext>
              </a:extLst>
            </p:cNvPr>
            <p:cNvPicPr>
              <a:picLocks noChangeAspect="1"/>
            </p:cNvPicPr>
            <p:nvPr/>
          </p:nvPicPr>
          <p:blipFill>
            <a:blip r:embed="rId3"/>
            <a:stretch>
              <a:fillRect/>
            </a:stretch>
          </p:blipFill>
          <p:spPr>
            <a:xfrm>
              <a:off x="3790304" y="3443076"/>
              <a:ext cx="816265" cy="509720"/>
            </a:xfrm>
            <a:prstGeom prst="rect">
              <a:avLst/>
            </a:prstGeom>
          </p:spPr>
        </p:pic>
        <p:pic>
          <p:nvPicPr>
            <p:cNvPr id="67" name="Picture 66">
              <a:extLst>
                <a:ext uri="{FF2B5EF4-FFF2-40B4-BE49-F238E27FC236}">
                  <a16:creationId xmlns:a16="http://schemas.microsoft.com/office/drawing/2014/main" id="{DBB19F89-7C2B-8D4C-8C50-7DEC0E081CF7}"/>
                </a:ext>
              </a:extLst>
            </p:cNvPr>
            <p:cNvPicPr>
              <a:picLocks noChangeAspect="1"/>
            </p:cNvPicPr>
            <p:nvPr/>
          </p:nvPicPr>
          <p:blipFill>
            <a:blip r:embed="rId3"/>
            <a:stretch>
              <a:fillRect/>
            </a:stretch>
          </p:blipFill>
          <p:spPr>
            <a:xfrm>
              <a:off x="4795167" y="3443076"/>
              <a:ext cx="816265" cy="509720"/>
            </a:xfrm>
            <a:prstGeom prst="rect">
              <a:avLst/>
            </a:prstGeom>
          </p:spPr>
        </p:pic>
      </p:grpSp>
      <p:grpSp>
        <p:nvGrpSpPr>
          <p:cNvPr id="68" name="Group 67">
            <a:extLst>
              <a:ext uri="{FF2B5EF4-FFF2-40B4-BE49-F238E27FC236}">
                <a16:creationId xmlns:a16="http://schemas.microsoft.com/office/drawing/2014/main" id="{EB328C93-6B7C-E342-BB93-5DDBF98142BF}"/>
              </a:ext>
            </a:extLst>
          </p:cNvPr>
          <p:cNvGrpSpPr/>
          <p:nvPr/>
        </p:nvGrpSpPr>
        <p:grpSpPr>
          <a:xfrm>
            <a:off x="5462103" y="3737426"/>
            <a:ext cx="2224503" cy="1293807"/>
            <a:chOff x="6462298" y="3177692"/>
            <a:chExt cx="2224503" cy="1293807"/>
          </a:xfrm>
        </p:grpSpPr>
        <p:sp>
          <p:nvSpPr>
            <p:cNvPr id="69" name="Rectangle 68">
              <a:extLst>
                <a:ext uri="{FF2B5EF4-FFF2-40B4-BE49-F238E27FC236}">
                  <a16:creationId xmlns:a16="http://schemas.microsoft.com/office/drawing/2014/main" id="{A19429FF-B9BB-354D-8FAA-6FEAE6D853A2}"/>
                </a:ext>
              </a:extLst>
            </p:cNvPr>
            <p:cNvSpPr/>
            <p:nvPr/>
          </p:nvSpPr>
          <p:spPr bwMode="auto">
            <a:xfrm>
              <a:off x="6462298"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0" name="Picture 69">
              <a:extLst>
                <a:ext uri="{FF2B5EF4-FFF2-40B4-BE49-F238E27FC236}">
                  <a16:creationId xmlns:a16="http://schemas.microsoft.com/office/drawing/2014/main" id="{B42F856C-7584-C94F-A976-15F17C52A44F}"/>
                </a:ext>
              </a:extLst>
            </p:cNvPr>
            <p:cNvPicPr>
              <a:picLocks noChangeAspect="1"/>
            </p:cNvPicPr>
            <p:nvPr/>
          </p:nvPicPr>
          <p:blipFill>
            <a:blip r:embed="rId4"/>
            <a:srcRect/>
            <a:stretch/>
          </p:blipFill>
          <p:spPr>
            <a:xfrm>
              <a:off x="6593664" y="3820545"/>
              <a:ext cx="837973" cy="519002"/>
            </a:xfrm>
            <a:prstGeom prst="rect">
              <a:avLst/>
            </a:prstGeom>
          </p:spPr>
        </p:pic>
        <p:pic>
          <p:nvPicPr>
            <p:cNvPr id="71" name="Picture 70">
              <a:extLst>
                <a:ext uri="{FF2B5EF4-FFF2-40B4-BE49-F238E27FC236}">
                  <a16:creationId xmlns:a16="http://schemas.microsoft.com/office/drawing/2014/main" id="{95623D92-BC22-1C45-A4DE-E36F9009B87B}"/>
                </a:ext>
              </a:extLst>
            </p:cNvPr>
            <p:cNvPicPr>
              <a:picLocks noChangeAspect="1"/>
            </p:cNvPicPr>
            <p:nvPr/>
          </p:nvPicPr>
          <p:blipFill>
            <a:blip r:embed="rId5"/>
            <a:srcRect/>
            <a:stretch/>
          </p:blipFill>
          <p:spPr>
            <a:xfrm>
              <a:off x="7025819" y="3344464"/>
              <a:ext cx="804997" cy="493060"/>
            </a:xfrm>
            <a:prstGeom prst="rect">
              <a:avLst/>
            </a:prstGeom>
          </p:spPr>
        </p:pic>
        <p:pic>
          <p:nvPicPr>
            <p:cNvPr id="72" name="Picture 71">
              <a:extLst>
                <a:ext uri="{FF2B5EF4-FFF2-40B4-BE49-F238E27FC236}">
                  <a16:creationId xmlns:a16="http://schemas.microsoft.com/office/drawing/2014/main" id="{656F6BEA-ED39-F940-9A5B-E6C0DAB098D0}"/>
                </a:ext>
              </a:extLst>
            </p:cNvPr>
            <p:cNvPicPr>
              <a:picLocks noChangeAspect="1"/>
            </p:cNvPicPr>
            <p:nvPr/>
          </p:nvPicPr>
          <p:blipFill>
            <a:blip r:embed="rId6"/>
            <a:srcRect/>
            <a:stretch/>
          </p:blipFill>
          <p:spPr>
            <a:xfrm>
              <a:off x="7868175" y="3541687"/>
              <a:ext cx="727881" cy="777511"/>
            </a:xfrm>
            <a:prstGeom prst="rect">
              <a:avLst/>
            </a:prstGeom>
          </p:spPr>
        </p:pic>
      </p:grpSp>
      <p:sp>
        <p:nvSpPr>
          <p:cNvPr id="9" name="TextBox 8">
            <a:extLst>
              <a:ext uri="{FF2B5EF4-FFF2-40B4-BE49-F238E27FC236}">
                <a16:creationId xmlns:a16="http://schemas.microsoft.com/office/drawing/2014/main" id="{E58B3A30-8342-3C48-B38D-7FA458959773}"/>
              </a:ext>
            </a:extLst>
          </p:cNvPr>
          <p:cNvSpPr txBox="1"/>
          <p:nvPr/>
        </p:nvSpPr>
        <p:spPr bwMode="auto">
          <a:xfrm>
            <a:off x="724396" y="1846576"/>
            <a:ext cx="7591774" cy="155235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defTabSz="914400" eaLnBrk="0" hangingPunct="0">
              <a:spcBef>
                <a:spcPct val="30000"/>
              </a:spcBef>
              <a:defRPr/>
            </a:pPr>
            <a:r>
              <a:rPr lang="en-CA" sz="2400" b="1">
                <a:latin typeface="Arial" panose="020B0604020202020204" pitchFamily="34" charset="0"/>
                <a:ea typeface="ＭＳ Ｐゴシック" panose="020B0600070205080204" pitchFamily="34" charset="-128"/>
                <a:cs typeface="Arial" panose="020B0604020202020204" pitchFamily="34" charset="0"/>
              </a:rPr>
              <a:t>More dependant smokers </a:t>
            </a:r>
            <a:r>
              <a:rPr lang="en-CA" sz="2400">
                <a:latin typeface="Arial" panose="020B0604020202020204" pitchFamily="34" charset="0"/>
                <a:ea typeface="ＭＳ Ｐゴシック" panose="020B0600070205080204" pitchFamily="34" charset="-128"/>
                <a:cs typeface="Arial" panose="020B0604020202020204" pitchFamily="34" charset="0"/>
              </a:rPr>
              <a:t>may benefit from </a:t>
            </a:r>
            <a:br>
              <a:rPr lang="en-CA" sz="2400">
                <a:latin typeface="Arial" panose="020B0604020202020204" pitchFamily="34" charset="0"/>
                <a:ea typeface="ＭＳ Ｐゴシック" panose="020B0600070205080204" pitchFamily="34" charset="-128"/>
                <a:cs typeface="Arial" panose="020B0604020202020204" pitchFamily="34" charset="0"/>
              </a:rPr>
            </a:br>
            <a:r>
              <a:rPr lang="en-CA" sz="2400">
                <a:latin typeface="Arial" panose="020B0604020202020204" pitchFamily="34" charset="0"/>
                <a:ea typeface="ＭＳ Ｐゴシック" panose="020B0600070205080204" pitchFamily="34" charset="-128"/>
                <a:cs typeface="Arial" panose="020B0604020202020204" pitchFamily="34" charset="0"/>
              </a:rPr>
              <a:t>high dose NRT (&gt;42mg) to address withdrawal symptoms more effectively than standard doses. </a:t>
            </a:r>
          </a:p>
        </p:txBody>
      </p:sp>
      <p:sp>
        <p:nvSpPr>
          <p:cNvPr id="18" name="Footer Placeholder 3">
            <a:extLst>
              <a:ext uri="{FF2B5EF4-FFF2-40B4-BE49-F238E27FC236}">
                <a16:creationId xmlns:a16="http://schemas.microsoft.com/office/drawing/2014/main" id="{0A4CD4B6-DFDB-B6A6-01AF-6832AF1DDA3C}"/>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158715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9AE7F-69FA-1F41-A508-BDD56A0AB672}"/>
              </a:ext>
            </a:extLst>
          </p:cNvPr>
          <p:cNvSpPr>
            <a:spLocks noGrp="1"/>
          </p:cNvSpPr>
          <p:nvPr>
            <p:ph type="title"/>
          </p:nvPr>
        </p:nvSpPr>
        <p:spPr/>
        <p:txBody>
          <a:bodyPr/>
          <a:lstStyle/>
          <a:p>
            <a:r>
              <a:rPr lang="en-US"/>
              <a:t>‘Cut Down To Stop’</a:t>
            </a:r>
          </a:p>
        </p:txBody>
      </p:sp>
      <p:sp>
        <p:nvSpPr>
          <p:cNvPr id="4" name="Text Placeholder 3">
            <a:extLst>
              <a:ext uri="{FF2B5EF4-FFF2-40B4-BE49-F238E27FC236}">
                <a16:creationId xmlns:a16="http://schemas.microsoft.com/office/drawing/2014/main" id="{F50744F8-2348-1C40-936C-EB3252D57684}"/>
              </a:ext>
            </a:extLst>
          </p:cNvPr>
          <p:cNvSpPr>
            <a:spLocks noGrp="1"/>
          </p:cNvSpPr>
          <p:nvPr>
            <p:ph type="body" idx="12"/>
          </p:nvPr>
        </p:nvSpPr>
        <p:spPr>
          <a:xfrm>
            <a:off x="571500" y="1752600"/>
            <a:ext cx="7966604" cy="3527066"/>
          </a:xfrm>
        </p:spPr>
        <p:txBody>
          <a:bodyPr anchor="ctr"/>
          <a:lstStyle/>
          <a:p>
            <a:pPr marL="0" indent="0">
              <a:buNone/>
            </a:pPr>
            <a:r>
              <a:rPr lang="en-US" sz="2500" b="1">
                <a:solidFill>
                  <a:schemeClr val="accent1"/>
                </a:solidFill>
              </a:rPr>
              <a:t>Alice</a:t>
            </a:r>
            <a:r>
              <a:rPr lang="en-US" sz="2400" b="1">
                <a:solidFill>
                  <a:schemeClr val="accent1"/>
                </a:solidFill>
              </a:rPr>
              <a:t> </a:t>
            </a:r>
            <a:r>
              <a:rPr lang="en-US" sz="2300">
                <a:solidFill>
                  <a:schemeClr val="accent1"/>
                </a:solidFill>
              </a:rPr>
              <a:t>– age 60</a:t>
            </a:r>
          </a:p>
          <a:p>
            <a:pPr marL="0" indent="0">
              <a:buNone/>
            </a:pPr>
            <a:r>
              <a:rPr lang="en-US"/>
              <a:t>Smokes 40 cigarettes per day; 40 years, </a:t>
            </a:r>
            <a:br>
              <a:rPr lang="en-US"/>
            </a:br>
            <a:r>
              <a:rPr lang="en-US"/>
              <a:t>would like to use NRT</a:t>
            </a:r>
          </a:p>
        </p:txBody>
      </p:sp>
      <p:pic>
        <p:nvPicPr>
          <p:cNvPr id="6" name="Picture 5">
            <a:extLst>
              <a:ext uri="{FF2B5EF4-FFF2-40B4-BE49-F238E27FC236}">
                <a16:creationId xmlns:a16="http://schemas.microsoft.com/office/drawing/2014/main" id="{D805B719-92EF-8249-824C-C39F66CBC6A1}"/>
              </a:ext>
            </a:extLst>
          </p:cNvPr>
          <p:cNvPicPr>
            <a:picLocks noChangeAspect="1"/>
          </p:cNvPicPr>
          <p:nvPr/>
        </p:nvPicPr>
        <p:blipFill>
          <a:blip r:embed="rId3"/>
          <a:srcRect/>
          <a:stretch/>
        </p:blipFill>
        <p:spPr>
          <a:xfrm>
            <a:off x="4035287" y="1424466"/>
            <a:ext cx="4499113" cy="4827067"/>
          </a:xfrm>
          <a:prstGeom prst="rect">
            <a:avLst/>
          </a:prstGeom>
        </p:spPr>
      </p:pic>
      <p:sp>
        <p:nvSpPr>
          <p:cNvPr id="5" name="Footer Placeholder 3">
            <a:extLst>
              <a:ext uri="{FF2B5EF4-FFF2-40B4-BE49-F238E27FC236}">
                <a16:creationId xmlns:a16="http://schemas.microsoft.com/office/drawing/2014/main" id="{7482555D-793F-5D79-E312-2BD254CADC7B}"/>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716981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a:t>Discussing medications/vapes with patients</a:t>
            </a:r>
          </a:p>
        </p:txBody>
      </p:sp>
      <p:sp>
        <p:nvSpPr>
          <p:cNvPr id="5" name="Rectangular Callout 4">
            <a:extLst>
              <a:ext uri="{FF2B5EF4-FFF2-40B4-BE49-F238E27FC236}">
                <a16:creationId xmlns:a16="http://schemas.microsoft.com/office/drawing/2014/main" id="{A69567EA-5301-B34B-9F62-E2DC7ED62225}"/>
              </a:ext>
            </a:extLst>
          </p:cNvPr>
          <p:cNvSpPr>
            <a:spLocks noChangeArrowheads="1"/>
          </p:cNvSpPr>
          <p:nvPr/>
        </p:nvSpPr>
        <p:spPr bwMode="auto">
          <a:xfrm>
            <a:off x="967689" y="2596709"/>
            <a:ext cx="7208623" cy="2570258"/>
          </a:xfrm>
          <a:prstGeom prst="wedgeRectCallout">
            <a:avLst>
              <a:gd name="adj1" fmla="val -33443"/>
              <a:gd name="adj2" fmla="val 64569"/>
            </a:avLst>
          </a:prstGeom>
          <a:solidFill>
            <a:srgbClr val="DAF2F4"/>
          </a:solidFill>
          <a:ln w="9525">
            <a:noFill/>
            <a:miter lim="800000"/>
            <a:headEnd/>
            <a:tailEnd/>
          </a:ln>
          <a:effectLst/>
        </p:spPr>
        <p:txBody>
          <a:bodyPr wrap="square" lIns="360000" tIns="288000" rIns="360000" bIns="432000" anchor="ctr">
            <a:prstTxWarp prst="textNoShape">
              <a:avLst/>
            </a:prstTxWarp>
            <a:noAutofit/>
          </a:bodyPr>
          <a:lstStyle/>
          <a:p>
            <a:pPr>
              <a:lnSpc>
                <a:spcPts val="2400"/>
              </a:lnSpc>
              <a:spcBef>
                <a:spcPts val="120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“Have you ever used any medication or a vape (e-cigarette) </a:t>
            </a:r>
            <a:br>
              <a:rPr lang="en-GB" sz="1600" i="1">
                <a:solidFill>
                  <a:schemeClr val="accent5"/>
                </a:solidFill>
                <a:latin typeface="Arial" panose="020B0604020202020204" pitchFamily="34" charset="0"/>
                <a:ea typeface="Calibri" pitchFamily="-109" charset="0"/>
                <a:cs typeface="Arial" panose="020B0604020202020204" pitchFamily="34" charset="0"/>
              </a:rPr>
            </a:br>
            <a:r>
              <a:rPr lang="en-GB" sz="1600" i="1">
                <a:solidFill>
                  <a:schemeClr val="accent5"/>
                </a:solidFill>
                <a:latin typeface="Arial" panose="020B0604020202020204" pitchFamily="34" charset="0"/>
                <a:ea typeface="Calibri" pitchFamily="-109" charset="0"/>
                <a:cs typeface="Arial" panose="020B0604020202020204" pitchFamily="34" charset="0"/>
              </a:rPr>
              <a:t>to help you with a quit attempt in the past?”</a:t>
            </a:r>
          </a:p>
          <a:p>
            <a:pPr>
              <a:lnSpc>
                <a:spcPts val="2400"/>
              </a:lnSpc>
              <a:spcBef>
                <a:spcPts val="120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“What medication did you use?”</a:t>
            </a:r>
          </a:p>
          <a:p>
            <a:pPr>
              <a:lnSpc>
                <a:spcPts val="2400"/>
              </a:lnSpc>
              <a:spcBef>
                <a:spcPts val="120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“How did you get on with it?”</a:t>
            </a:r>
            <a:endParaRPr lang="en-CA" sz="1600" b="0" i="1">
              <a:solidFill>
                <a:schemeClr val="accent5"/>
              </a:solidFill>
              <a:latin typeface="Arial" panose="020B0604020202020204" pitchFamily="34" charset="0"/>
              <a:ea typeface="Calibri" pitchFamily="-109" charset="0"/>
              <a:cs typeface="Arial" panose="020B0604020202020204" pitchFamily="34" charset="0"/>
            </a:endParaRPr>
          </a:p>
        </p:txBody>
      </p:sp>
      <p:sp>
        <p:nvSpPr>
          <p:cNvPr id="6" name="Text Placeholder 3">
            <a:extLst>
              <a:ext uri="{FF2B5EF4-FFF2-40B4-BE49-F238E27FC236}">
                <a16:creationId xmlns:a16="http://schemas.microsoft.com/office/drawing/2014/main" id="{98455BF0-1E06-BA44-A27A-C7A43224D4CB}"/>
              </a:ext>
            </a:extLst>
          </p:cNvPr>
          <p:cNvSpPr>
            <a:spLocks noGrp="1"/>
          </p:cNvSpPr>
          <p:nvPr>
            <p:ph type="body" idx="12"/>
          </p:nvPr>
        </p:nvSpPr>
        <p:spPr>
          <a:xfrm>
            <a:off x="588698" y="1812234"/>
            <a:ext cx="7966604" cy="489668"/>
          </a:xfrm>
        </p:spPr>
        <p:txBody>
          <a:bodyPr/>
          <a:lstStyle/>
          <a:p>
            <a:pPr marL="0" lvl="1" indent="0" algn="ctr">
              <a:buNone/>
            </a:pPr>
            <a:r>
              <a:rPr lang="en-US" b="1">
                <a:solidFill>
                  <a:schemeClr val="accent1"/>
                </a:solidFill>
                <a:latin typeface="Arial" panose="020B0604020202020204" pitchFamily="34" charset="0"/>
                <a:cs typeface="Arial" panose="020B0604020202020204" pitchFamily="34" charset="0"/>
              </a:rPr>
              <a:t>Establish past experience with medications / vapes</a:t>
            </a:r>
            <a:endParaRPr lang="en-US">
              <a:solidFill>
                <a:schemeClr val="accent1"/>
              </a:solidFill>
              <a:latin typeface="Arial" panose="020B0604020202020204" pitchFamily="34" charset="0"/>
              <a:cs typeface="Arial" panose="020B0604020202020204" pitchFamily="34" charset="0"/>
            </a:endParaRPr>
          </a:p>
        </p:txBody>
      </p:sp>
      <p:sp>
        <p:nvSpPr>
          <p:cNvPr id="8" name="Footer Placeholder 3">
            <a:extLst>
              <a:ext uri="{FF2B5EF4-FFF2-40B4-BE49-F238E27FC236}">
                <a16:creationId xmlns:a16="http://schemas.microsoft.com/office/drawing/2014/main" id="{397444CE-2D22-CA90-B6D8-B6234EA56FE9}"/>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1654803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CAE17-CAAA-9CF6-7386-0EEE75B60810}"/>
              </a:ext>
            </a:extLst>
          </p:cNvPr>
          <p:cNvSpPr>
            <a:spLocks noGrp="1"/>
          </p:cNvSpPr>
          <p:nvPr>
            <p:ph type="title"/>
          </p:nvPr>
        </p:nvSpPr>
        <p:spPr/>
        <p:txBody>
          <a:bodyPr/>
          <a:lstStyle/>
          <a:p>
            <a:r>
              <a:rPr lang="en-US"/>
              <a:t>Alice: </a:t>
            </a:r>
            <a:r>
              <a:rPr lang="en-US" b="1"/>
              <a:t>40 cigarettes per day</a:t>
            </a:r>
            <a:r>
              <a:rPr lang="en-US"/>
              <a:t> </a:t>
            </a:r>
          </a:p>
        </p:txBody>
      </p:sp>
      <p:sp>
        <p:nvSpPr>
          <p:cNvPr id="8" name="Footer Placeholder 3">
            <a:extLst>
              <a:ext uri="{FF2B5EF4-FFF2-40B4-BE49-F238E27FC236}">
                <a16:creationId xmlns:a16="http://schemas.microsoft.com/office/drawing/2014/main" id="{834ED6A4-D584-6483-A6A0-76A5C32A9A78}"/>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pic>
        <p:nvPicPr>
          <p:cNvPr id="10" name="Picture 9">
            <a:extLst>
              <a:ext uri="{FF2B5EF4-FFF2-40B4-BE49-F238E27FC236}">
                <a16:creationId xmlns:a16="http://schemas.microsoft.com/office/drawing/2014/main" id="{8316B973-8A15-4081-B28C-A86C619921C8}"/>
              </a:ext>
            </a:extLst>
          </p:cNvPr>
          <p:cNvPicPr>
            <a:picLocks noChangeAspect="1"/>
          </p:cNvPicPr>
          <p:nvPr/>
        </p:nvPicPr>
        <p:blipFill>
          <a:blip r:embed="rId3"/>
          <a:stretch>
            <a:fillRect/>
          </a:stretch>
        </p:blipFill>
        <p:spPr>
          <a:xfrm>
            <a:off x="908363" y="1765982"/>
            <a:ext cx="7327275" cy="4090368"/>
          </a:xfrm>
          <a:prstGeom prst="rect">
            <a:avLst/>
          </a:prstGeom>
        </p:spPr>
      </p:pic>
    </p:spTree>
    <p:extLst>
      <p:ext uri="{BB962C8B-B14F-4D97-AF65-F5344CB8AC3E}">
        <p14:creationId xmlns:p14="http://schemas.microsoft.com/office/powerpoint/2010/main" val="763391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8E56F-AB18-D682-ADCB-7D6CEA7E4DC8}"/>
              </a:ext>
            </a:extLst>
          </p:cNvPr>
          <p:cNvSpPr>
            <a:spLocks noGrp="1"/>
          </p:cNvSpPr>
          <p:nvPr>
            <p:ph type="title"/>
          </p:nvPr>
        </p:nvSpPr>
        <p:spPr/>
        <p:txBody>
          <a:bodyPr/>
          <a:lstStyle/>
          <a:p>
            <a:r>
              <a:rPr lang="en-US"/>
              <a:t>Another example: </a:t>
            </a:r>
            <a:r>
              <a:rPr lang="en-US" b="1"/>
              <a:t>25 cigarettes per day</a:t>
            </a:r>
          </a:p>
        </p:txBody>
      </p:sp>
      <p:sp>
        <p:nvSpPr>
          <p:cNvPr id="9" name="Footer Placeholder 3">
            <a:extLst>
              <a:ext uri="{FF2B5EF4-FFF2-40B4-BE49-F238E27FC236}">
                <a16:creationId xmlns:a16="http://schemas.microsoft.com/office/drawing/2014/main" id="{7ACDB845-36F6-C244-1C89-DF21D9273AE7}"/>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a:t>
            </a:r>
            <a:r>
              <a:rPr lang="en-US"/>
              <a:t>– </a:t>
            </a:r>
            <a:r>
              <a:rPr lang="en-GB"/>
              <a:t>Stop smoking medications and vaping</a:t>
            </a:r>
          </a:p>
          <a:p>
            <a:pPr>
              <a:defRPr/>
            </a:pPr>
            <a:endParaRPr lang="en-GB"/>
          </a:p>
          <a:p>
            <a:pPr>
              <a:defRPr/>
            </a:pPr>
            <a:endParaRPr lang="en-US"/>
          </a:p>
        </p:txBody>
      </p:sp>
      <p:pic>
        <p:nvPicPr>
          <p:cNvPr id="10" name="Picture 9">
            <a:extLst>
              <a:ext uri="{FF2B5EF4-FFF2-40B4-BE49-F238E27FC236}">
                <a16:creationId xmlns:a16="http://schemas.microsoft.com/office/drawing/2014/main" id="{E79E1BEE-EEC6-2A5E-B8EB-1F522A304AEF}"/>
              </a:ext>
            </a:extLst>
          </p:cNvPr>
          <p:cNvPicPr>
            <a:picLocks noChangeAspect="1"/>
          </p:cNvPicPr>
          <p:nvPr/>
        </p:nvPicPr>
        <p:blipFill>
          <a:blip r:embed="rId3"/>
          <a:srcRect/>
          <a:stretch/>
        </p:blipFill>
        <p:spPr>
          <a:xfrm>
            <a:off x="908363" y="1765982"/>
            <a:ext cx="7327274" cy="4090368"/>
          </a:xfrm>
          <a:prstGeom prst="rect">
            <a:avLst/>
          </a:prstGeom>
        </p:spPr>
      </p:pic>
    </p:spTree>
    <p:extLst>
      <p:ext uri="{BB962C8B-B14F-4D97-AF65-F5344CB8AC3E}">
        <p14:creationId xmlns:p14="http://schemas.microsoft.com/office/powerpoint/2010/main" val="1580269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2" y="1982622"/>
            <a:ext cx="6523376"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rgbClr val="FF262B"/>
            </a:solidFill>
            <a:ln w="57150">
              <a:solidFill>
                <a:schemeClr val="bg1"/>
              </a:solidFill>
              <a:round/>
              <a:headEnd/>
              <a:tailEnd/>
            </a:ln>
            <a:effectLst>
              <a:glow rad="203200">
                <a:srgbClr val="FF262B">
                  <a:alpha val="40000"/>
                </a:srgbClr>
              </a:glow>
            </a:effectLst>
          </p:spPr>
          <p:txBody>
            <a:bodyPr wrap="none" lIns="0" tIns="0" rIns="0" bIns="0" anchor="ctr"/>
            <a:lstStyle/>
            <a:p>
              <a:pPr algn="ctr" eaLnBrk="1" hangingPunct="1"/>
              <a:r>
                <a:rPr lang="en-GB" sz="1500">
                  <a:solidFill>
                    <a:schemeClr val="bg1"/>
                  </a:solidFill>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25637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need to smoke caused by reduced nicotine concentrations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262B"/>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16" name="Footer Placeholder 3">
            <a:extLst>
              <a:ext uri="{FF2B5EF4-FFF2-40B4-BE49-F238E27FC236}">
                <a16:creationId xmlns:a16="http://schemas.microsoft.com/office/drawing/2014/main" id="{2190E6BB-FFEE-3F5D-E7A5-FB953B28AD20}"/>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2562292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857500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10EFE-4093-3F49-BB85-ED0B1933AE25}"/>
              </a:ext>
            </a:extLst>
          </p:cNvPr>
          <p:cNvSpPr>
            <a:spLocks noGrp="1"/>
          </p:cNvSpPr>
          <p:nvPr>
            <p:ph type="title"/>
          </p:nvPr>
        </p:nvSpPr>
        <p:spPr/>
        <p:txBody>
          <a:bodyPr/>
          <a:lstStyle/>
          <a:p>
            <a:r>
              <a:rPr lang="en-US"/>
              <a:t>Medication online learning</a:t>
            </a:r>
          </a:p>
        </p:txBody>
      </p:sp>
      <p:pic>
        <p:nvPicPr>
          <p:cNvPr id="5" name="Picture 4">
            <a:extLst>
              <a:ext uri="{FF2B5EF4-FFF2-40B4-BE49-F238E27FC236}">
                <a16:creationId xmlns:a16="http://schemas.microsoft.com/office/drawing/2014/main" id="{27104DEA-843C-D04E-B40A-68EADB791D23}"/>
              </a:ext>
            </a:extLst>
          </p:cNvPr>
          <p:cNvPicPr>
            <a:picLocks noChangeAspect="1"/>
          </p:cNvPicPr>
          <p:nvPr/>
        </p:nvPicPr>
        <p:blipFill>
          <a:blip r:embed="rId3"/>
          <a:srcRect/>
          <a:stretch/>
        </p:blipFill>
        <p:spPr>
          <a:xfrm>
            <a:off x="1694543" y="1661822"/>
            <a:ext cx="5754913" cy="4579951"/>
          </a:xfrm>
          <a:prstGeom prst="rect">
            <a:avLst/>
          </a:prstGeom>
        </p:spPr>
      </p:pic>
      <p:sp>
        <p:nvSpPr>
          <p:cNvPr id="4" name="Footer Placeholder 3">
            <a:extLst>
              <a:ext uri="{FF2B5EF4-FFF2-40B4-BE49-F238E27FC236}">
                <a16:creationId xmlns:a16="http://schemas.microsoft.com/office/drawing/2014/main" id="{3EBC8B3B-C46F-4056-E360-6ECFB572CEEB}"/>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a:t>
            </a:r>
            <a:r>
              <a:rPr lang="en-US"/>
              <a:t>–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29236950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F3FE9-BB92-F540-8296-F666B3D972B9}"/>
              </a:ext>
            </a:extLst>
          </p:cNvPr>
          <p:cNvSpPr>
            <a:spLocks noGrp="1"/>
          </p:cNvSpPr>
          <p:nvPr>
            <p:ph type="title"/>
          </p:nvPr>
        </p:nvSpPr>
        <p:spPr/>
        <p:txBody>
          <a:bodyPr/>
          <a:lstStyle/>
          <a:p>
            <a:r>
              <a:rPr lang="en-US"/>
              <a:t>Useful resources</a:t>
            </a:r>
          </a:p>
        </p:txBody>
      </p:sp>
      <p:sp>
        <p:nvSpPr>
          <p:cNvPr id="4" name="Text Placeholder 3">
            <a:extLst>
              <a:ext uri="{FF2B5EF4-FFF2-40B4-BE49-F238E27FC236}">
                <a16:creationId xmlns:a16="http://schemas.microsoft.com/office/drawing/2014/main" id="{FF19A621-6463-6D43-AF08-D88B0A786451}"/>
              </a:ext>
            </a:extLst>
          </p:cNvPr>
          <p:cNvSpPr>
            <a:spLocks noGrp="1"/>
          </p:cNvSpPr>
          <p:nvPr>
            <p:ph type="body" idx="12"/>
          </p:nvPr>
        </p:nvSpPr>
        <p:spPr>
          <a:xfrm>
            <a:off x="571500" y="1752600"/>
            <a:ext cx="7966604" cy="3622482"/>
          </a:xfrm>
        </p:spPr>
        <p:txBody>
          <a:bodyPr anchor="ctr"/>
          <a:lstStyle/>
          <a:p>
            <a:pPr>
              <a:spcBef>
                <a:spcPts val="1400"/>
              </a:spcBef>
              <a:spcAft>
                <a:spcPts val="1400"/>
              </a:spcAft>
            </a:pPr>
            <a:r>
              <a:rPr lang="en-US" b="1"/>
              <a:t>NCSCT Quick Reference Sheet</a:t>
            </a:r>
          </a:p>
          <a:p>
            <a:pPr>
              <a:spcBef>
                <a:spcPts val="1400"/>
              </a:spcBef>
              <a:spcAft>
                <a:spcPts val="1400"/>
              </a:spcAft>
            </a:pPr>
            <a:r>
              <a:rPr lang="en-US" b="1"/>
              <a:t>NCSCT website</a:t>
            </a:r>
            <a:br>
              <a:rPr lang="en-US"/>
            </a:br>
            <a:r>
              <a:rPr lang="en-US"/>
              <a:t>stop smoking medications</a:t>
            </a:r>
          </a:p>
          <a:p>
            <a:pPr>
              <a:spcBef>
                <a:spcPts val="1400"/>
              </a:spcBef>
              <a:spcAft>
                <a:spcPts val="1400"/>
              </a:spcAft>
            </a:pPr>
            <a:r>
              <a:rPr lang="en-US" b="1"/>
              <a:t>UK Medicines </a:t>
            </a:r>
            <a:br>
              <a:rPr lang="en-US"/>
            </a:br>
            <a:r>
              <a:rPr lang="en-US"/>
              <a:t>www.medicines.org.uk/emc </a:t>
            </a:r>
          </a:p>
        </p:txBody>
      </p:sp>
      <p:pic>
        <p:nvPicPr>
          <p:cNvPr id="5" name="Picture 4">
            <a:extLst>
              <a:ext uri="{FF2B5EF4-FFF2-40B4-BE49-F238E27FC236}">
                <a16:creationId xmlns:a16="http://schemas.microsoft.com/office/drawing/2014/main" id="{8DEEA7EB-3E0E-E34F-BF56-2BADCCAEA642}"/>
              </a:ext>
            </a:extLst>
          </p:cNvPr>
          <p:cNvPicPr>
            <a:picLocks noChangeAspect="1"/>
          </p:cNvPicPr>
          <p:nvPr/>
        </p:nvPicPr>
        <p:blipFill>
          <a:blip r:embed="rId3"/>
          <a:srcRect/>
          <a:stretch/>
        </p:blipFill>
        <p:spPr>
          <a:xfrm>
            <a:off x="4765169" y="1721595"/>
            <a:ext cx="4060706" cy="4371700"/>
          </a:xfrm>
          <a:prstGeom prst="rect">
            <a:avLst/>
          </a:prstGeom>
        </p:spPr>
      </p:pic>
      <p:sp>
        <p:nvSpPr>
          <p:cNvPr id="6" name="Footer Placeholder 3">
            <a:extLst>
              <a:ext uri="{FF2B5EF4-FFF2-40B4-BE49-F238E27FC236}">
                <a16:creationId xmlns:a16="http://schemas.microsoft.com/office/drawing/2014/main" id="{FA2A424D-255F-A241-6558-8FCAFDC0C8E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509917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2" y="1982622"/>
            <a:ext cx="6523376"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rgbClr val="FF7E00"/>
            </a:solidFill>
            <a:ln w="57150">
              <a:solidFill>
                <a:schemeClr val="bg1"/>
              </a:solidFill>
              <a:round/>
              <a:headEnd/>
              <a:tailEnd/>
            </a:ln>
            <a:effectLst>
              <a:glow rad="203200">
                <a:srgbClr val="FF7E00">
                  <a:alpha val="40000"/>
                </a:srgbClr>
              </a:glow>
            </a:effectLst>
          </p:spPr>
          <p:txBody>
            <a:bodyPr wrap="none" lIns="0" tIns="0" rIns="0" bIns="0" anchor="ctr"/>
            <a:lstStyle/>
            <a:p>
              <a:pPr algn="ctr" eaLnBrk="1" hangingPunct="1"/>
              <a:r>
                <a:rPr lang="en-GB" sz="1500">
                  <a:solidFill>
                    <a:schemeClr val="bg1"/>
                  </a:solidFill>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34781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acute urge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to smoke driven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by smoking cues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7E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16" name="Footer Placeholder 3">
            <a:extLst>
              <a:ext uri="{FF2B5EF4-FFF2-40B4-BE49-F238E27FC236}">
                <a16:creationId xmlns:a16="http://schemas.microsoft.com/office/drawing/2014/main" id="{8AF90FB6-D5CE-5C3F-0156-E958AA9C205F}"/>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a:t>
            </a:r>
            <a:r>
              <a:rPr lang="en-US"/>
              <a:t>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2439559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2" y="1982622"/>
            <a:ext cx="6523376"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rgbClr val="6EBF00"/>
            </a:solidFill>
            <a:ln w="57150">
              <a:solidFill>
                <a:schemeClr val="bg1"/>
              </a:solidFill>
              <a:round/>
              <a:headEnd/>
              <a:tailEnd/>
            </a:ln>
            <a:effectLst>
              <a:glow rad="190500">
                <a:srgbClr val="6EBF00">
                  <a:alpha val="40000"/>
                </a:srgbClr>
              </a:glow>
            </a:effectLst>
          </p:spPr>
          <p:txBody>
            <a:bodyPr wrap="none" lIns="0" tIns="0" rIns="0" bIns="0" anchor="ctr" anchorCtr="1"/>
            <a:lstStyle/>
            <a:p>
              <a:pPr algn="ctr" eaLnBrk="1" hangingPunct="1"/>
              <a:r>
                <a:rPr lang="en-GB" sz="1500">
                  <a:solidFill>
                    <a:schemeClr val="bg1"/>
                  </a:solidFill>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4383991"/>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the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reward from nicotine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if smoking does occur</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6EBF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16" name="Footer Placeholder 3">
            <a:extLst>
              <a:ext uri="{FF2B5EF4-FFF2-40B4-BE49-F238E27FC236}">
                <a16:creationId xmlns:a16="http://schemas.microsoft.com/office/drawing/2014/main" id="{84F91A9A-80D4-A7EC-8E2B-341283A6C1DD}"/>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421910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a:t>NICE Guidance  </a:t>
            </a:r>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863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863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 y="5184248"/>
            <a:ext cx="9144000" cy="9462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300"/>
              </a:spcBef>
              <a:spcAft>
                <a:spcPts val="300"/>
              </a:spcAft>
              <a:buNone/>
            </a:pPr>
            <a:r>
              <a:rPr lang="en-US" sz="1600" b="1">
                <a:latin typeface="Arial" panose="020B0604020202020204" pitchFamily="34" charset="0"/>
                <a:cs typeface="Arial" panose="020B0604020202020204" pitchFamily="34" charset="0"/>
              </a:rPr>
              <a:t>Combining stop smoking medications with behavioural support </a:t>
            </a:r>
            <a:br>
              <a:rPr lang="en-US" sz="1600" b="1">
                <a:latin typeface="Arial" panose="020B0604020202020204" pitchFamily="34" charset="0"/>
                <a:cs typeface="Arial" panose="020B0604020202020204" pitchFamily="34" charset="0"/>
              </a:rPr>
            </a:br>
            <a:r>
              <a:rPr lang="en-US" sz="1600" b="1">
                <a:latin typeface="Arial" panose="020B0604020202020204" pitchFamily="34" charset="0"/>
                <a:cs typeface="Arial" panose="020B0604020202020204" pitchFamily="34" charset="0"/>
              </a:rPr>
              <a:t>further increases success with quitting </a:t>
            </a:r>
            <a:endParaRPr lang="en-US" sz="1600">
              <a:latin typeface="Arial" panose="020B0604020202020204" pitchFamily="34" charset="0"/>
              <a:cs typeface="Arial" panose="020B0604020202020204" pitchFamily="34" charset="0"/>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9279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a:solidFill>
                    <a:schemeClr val="bg1"/>
                  </a:solidFill>
                  <a:latin typeface="Arial" panose="020B0604020202020204" pitchFamily="34" charset="0"/>
                  <a:cs typeface="Arial" panose="020B0604020202020204" pitchFamily="34" charset="0"/>
                </a:rPr>
                <a:t>First choice </a:t>
              </a:r>
              <a:r>
                <a:rPr lang="en-US" sz="200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9279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2879154" y="2379061"/>
            <a:ext cx="544788" cy="1062530"/>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Combination </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NRT</a:t>
            </a:r>
            <a:endParaRPr lang="en-US" sz="1400">
              <a:latin typeface="Arial" panose="020B0604020202020204" pitchFamily="34" charset="0"/>
              <a:cs typeface="Arial" panose="020B0604020202020204" pitchFamily="34" charset="0"/>
            </a:endParaRPr>
          </a:p>
        </p:txBody>
      </p:sp>
      <p:sp>
        <p:nvSpPr>
          <p:cNvPr id="33" name="Footer Placeholder 3">
            <a:extLst>
              <a:ext uri="{FF2B5EF4-FFF2-40B4-BE49-F238E27FC236}">
                <a16:creationId xmlns:a16="http://schemas.microsoft.com/office/drawing/2014/main" id="{03E6FFD5-236C-3BDF-FC4A-7B0E773B1E29}"/>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425361"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Varenicline</a:t>
            </a:r>
            <a:endParaRPr lang="en-US" sz="140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5114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Vape</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(nicotine)</a:t>
            </a:r>
            <a:endParaRPr lang="en-US" sz="1400">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Single </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NRT</a:t>
            </a:r>
            <a:endParaRPr lang="en-US" sz="140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Bupropion</a:t>
            </a:r>
            <a:endParaRPr lang="en-US" sz="140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429327"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42672" y="2098598"/>
            <a:ext cx="588073" cy="617424"/>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647795" y="2208130"/>
            <a:ext cx="447986" cy="369332"/>
          </a:xfrm>
          <a:prstGeom prst="rect">
            <a:avLst/>
          </a:prstGeom>
        </p:spPr>
        <p:txBody>
          <a:bodyPr wrap="square">
            <a:spAutoFit/>
          </a:bodyPr>
          <a:lstStyle/>
          <a:p>
            <a:r>
              <a:rPr lang="en-US" b="1">
                <a:solidFill>
                  <a:srgbClr val="FF0000"/>
                </a:solidFill>
              </a:rPr>
              <a:t>N</a:t>
            </a:r>
            <a:endParaRPr lang="en-US"/>
          </a:p>
        </p:txBody>
      </p:sp>
    </p:spTree>
    <p:extLst>
      <p:ext uri="{BB962C8B-B14F-4D97-AF65-F5344CB8AC3E}">
        <p14:creationId xmlns:p14="http://schemas.microsoft.com/office/powerpoint/2010/main" val="35804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par>
                          <p:cTn id="67" fill="hold">
                            <p:stCondLst>
                              <p:cond delay="5500"/>
                            </p:stCondLst>
                            <p:childTnLst>
                              <p:par>
                                <p:cTn id="68" presetID="10" presetClass="entr" presetSubtype="0" fill="hold" grpId="0" nodeType="afterEffect">
                                  <p:stCondLst>
                                    <p:cond delay="50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p:bldP spid="30" grpId="0"/>
      <p:bldP spid="34" grpId="0"/>
      <p:bldP spid="35" grpId="0"/>
      <p:bldP spid="36" grpId="0"/>
      <p:bldP spid="38" grpId="0"/>
      <p:bldP spid="37" grpId="0" animBg="1"/>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2084873"/>
            <a:ext cx="71025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Addressing access to combination NRT</a:t>
            </a:r>
            <a:r>
              <a:rPr lang="en-GB" dirty="0">
                <a:latin typeface="Arial" panose="020B0604020202020204" pitchFamily="34" charset="0"/>
                <a:cs typeface="Arial" panose="020B0604020202020204" pitchFamily="34" charset="0"/>
              </a:rPr>
              <a:t> or other support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to ensure person receives desired medication / vape</a:t>
            </a:r>
          </a:p>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NRT, vapes or other pharmacotherapy</a:t>
            </a:r>
            <a:r>
              <a:rPr lang="en-GB" dirty="0">
                <a:latin typeface="Arial" panose="020B0604020202020204" pitchFamily="34" charset="0"/>
                <a:cs typeface="Arial" panose="020B0604020202020204" pitchFamily="34" charset="0"/>
              </a:rPr>
              <a:t> are available </a:t>
            </a:r>
            <a:br>
              <a:rPr lang="en-GB"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prior to quitting</a:t>
            </a:r>
            <a:r>
              <a:rPr lang="en-GB" dirty="0">
                <a:latin typeface="Arial" panose="020B0604020202020204" pitchFamily="34" charset="0"/>
                <a:cs typeface="Arial" panose="020B0604020202020204" pitchFamily="34" charset="0"/>
              </a:rPr>
              <a:t> and for extended periods </a:t>
            </a:r>
            <a:r>
              <a:rPr lang="en-GB" b="1" dirty="0">
                <a:latin typeface="Arial" panose="020B0604020202020204" pitchFamily="34" charset="0"/>
                <a:cs typeface="Arial" panose="020B0604020202020204" pitchFamily="34" charset="0"/>
              </a:rPr>
              <a:t>after quitting</a:t>
            </a: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
        <p:nvSpPr>
          <p:cNvPr id="3" name="Content Placeholder 2">
            <a:extLst>
              <a:ext uri="{FF2B5EF4-FFF2-40B4-BE49-F238E27FC236}">
                <a16:creationId xmlns:a16="http://schemas.microsoft.com/office/drawing/2014/main" id="{8022B6F4-8AD7-64C0-D965-5DCA350D2AAB}"/>
              </a:ext>
            </a:extLst>
          </p:cNvPr>
          <p:cNvSpPr txBox="1">
            <a:spLocks/>
          </p:cNvSpPr>
          <p:nvPr/>
        </p:nvSpPr>
        <p:spPr>
          <a:xfrm>
            <a:off x="1089378" y="4126076"/>
            <a:ext cx="6927143" cy="1745672"/>
          </a:xfrm>
          <a:prstGeom prst="rect">
            <a:avLst/>
          </a:prstGeom>
          <a:gradFill>
            <a:gsLst>
              <a:gs pos="0">
                <a:schemeClr val="accent5"/>
              </a:gs>
              <a:gs pos="100000">
                <a:srgbClr val="006566"/>
              </a:gs>
            </a:gsLst>
            <a:lin ang="5400000" scaled="0"/>
          </a:gradFill>
          <a:effectLst>
            <a:outerShdw blurRad="317500" dist="76200" dir="5400000" algn="ctr" rotWithShape="0">
              <a:srgbClr val="000000">
                <a:alpha val="30000"/>
              </a:srgbClr>
            </a:outerShdw>
          </a:effectLst>
        </p:spPr>
        <p:txBody>
          <a:bodyPr lIns="180000" tIns="144000" rIns="180000" bIns="180000"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500"/>
              </a:lnSpc>
              <a:spcBef>
                <a:spcPts val="400"/>
              </a:spcBef>
              <a:spcAft>
                <a:spcPts val="400"/>
              </a:spcAft>
              <a:buClr>
                <a:srgbClr val="00D5D9"/>
              </a:buClr>
              <a:buNone/>
            </a:pPr>
            <a:r>
              <a:rPr lang="en-GB" sz="1600" b="1" dirty="0">
                <a:solidFill>
                  <a:schemeClr val="bg1"/>
                </a:solidFill>
                <a:latin typeface="Arial" panose="020B0604020202020204" pitchFamily="34" charset="0"/>
                <a:cs typeface="Arial" panose="020B0604020202020204" pitchFamily="34" charset="0"/>
              </a:rPr>
              <a:t>A recent survey found </a:t>
            </a:r>
            <a:r>
              <a:rPr lang="en-GB" sz="1600" dirty="0">
                <a:solidFill>
                  <a:schemeClr val="bg1"/>
                </a:solidFill>
                <a:latin typeface="Arial" panose="020B0604020202020204" pitchFamily="34" charset="0"/>
                <a:cs typeface="Arial" panose="020B0604020202020204" pitchFamily="34" charset="0"/>
              </a:rPr>
              <a:t>while all trusts offered nicotine replacement therapy (NRT) to their patients, only 47% offered the choice of combination </a:t>
            </a:r>
            <a:r>
              <a:rPr lang="en-GB" sz="1600" b="1" dirty="0">
                <a:solidFill>
                  <a:schemeClr val="bg1"/>
                </a:solidFill>
                <a:latin typeface="Arial" panose="020B0604020202020204" pitchFamily="34" charset="0"/>
                <a:cs typeface="Arial" panose="020B0604020202020204" pitchFamily="34" charset="0"/>
              </a:rPr>
              <a:t>NRT</a:t>
            </a:r>
            <a:r>
              <a:rPr lang="en-GB" sz="1600" dirty="0">
                <a:solidFill>
                  <a:schemeClr val="bg1"/>
                </a:solidFill>
                <a:latin typeface="Arial" panose="020B0604020202020204" pitchFamily="34" charset="0"/>
                <a:cs typeface="Arial" panose="020B0604020202020204" pitchFamily="34" charset="0"/>
              </a:rPr>
              <a:t> or varenicline in line with </a:t>
            </a:r>
            <a:r>
              <a:rPr lang="en-GB" sz="1600" b="1" dirty="0">
                <a:solidFill>
                  <a:schemeClr val="bg1"/>
                </a:solidFill>
                <a:latin typeface="Arial" panose="020B0604020202020204" pitchFamily="34" charset="0"/>
                <a:cs typeface="Arial" panose="020B0604020202020204" pitchFamily="34" charset="0"/>
              </a:rPr>
              <a:t>NICE</a:t>
            </a:r>
            <a:r>
              <a:rPr lang="en-GB" sz="1600" dirty="0">
                <a:solidFill>
                  <a:schemeClr val="bg1"/>
                </a:solidFill>
                <a:latin typeface="Arial" panose="020B0604020202020204" pitchFamily="34" charset="0"/>
                <a:cs typeface="Arial" panose="020B0604020202020204" pitchFamily="34" charset="0"/>
              </a:rPr>
              <a:t> best practice.</a:t>
            </a:r>
          </a:p>
          <a:p>
            <a:pPr marL="0" indent="0" algn="ctr">
              <a:lnSpc>
                <a:spcPts val="2500"/>
              </a:lnSpc>
              <a:spcBef>
                <a:spcPts val="400"/>
              </a:spcBef>
              <a:spcAft>
                <a:spcPts val="400"/>
              </a:spcAft>
              <a:buClr>
                <a:srgbClr val="00D5D9"/>
              </a:buClr>
              <a:buNone/>
            </a:pPr>
            <a:r>
              <a:rPr lang="en-GB" sz="1200" dirty="0">
                <a:solidFill>
                  <a:schemeClr val="accent3"/>
                </a:solidFill>
                <a:latin typeface="Arial" panose="020B0604020202020204" pitchFamily="34" charset="0"/>
                <a:cs typeface="Arial" panose="020B0604020202020204" pitchFamily="34" charset="0"/>
              </a:rPr>
              <a:t>Source: ASH. Progress towards smokefree mental health services. 2019.</a:t>
            </a:r>
          </a:p>
        </p:txBody>
      </p:sp>
    </p:spTree>
    <p:extLst>
      <p:ext uri="{BB962C8B-B14F-4D97-AF65-F5344CB8AC3E}">
        <p14:creationId xmlns:p14="http://schemas.microsoft.com/office/powerpoint/2010/main" val="311553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a:extLst>
              <a:ext uri="{FF2B5EF4-FFF2-40B4-BE49-F238E27FC236}">
                <a16:creationId xmlns:a16="http://schemas.microsoft.com/office/drawing/2014/main" id="{9D6CE07C-B426-3626-E124-9452CF5342B8}"/>
              </a:ext>
            </a:extLst>
          </p:cNvPr>
          <p:cNvSpPr txBox="1">
            <a:spLocks/>
          </p:cNvSpPr>
          <p:nvPr/>
        </p:nvSpPr>
        <p:spPr bwMode="auto">
          <a:xfrm>
            <a:off x="3653740" y="1749445"/>
            <a:ext cx="2208251" cy="3910022"/>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a:solidFill>
                  <a:schemeClr val="accent2"/>
                </a:solidFill>
                <a:latin typeface="Arial" panose="020B0604020202020204" pitchFamily="34" charset="0"/>
                <a:cs typeface="Arial" panose="020B0604020202020204" pitchFamily="34" charset="0"/>
              </a:rPr>
              <a:t>People with </a:t>
            </a:r>
            <a:br>
              <a:rPr lang="en-US" sz="2000" b="1">
                <a:solidFill>
                  <a:schemeClr val="accent2"/>
                </a:solidFill>
                <a:latin typeface="Arial" panose="020B0604020202020204" pitchFamily="34" charset="0"/>
                <a:cs typeface="Arial" panose="020B0604020202020204" pitchFamily="34" charset="0"/>
              </a:rPr>
            </a:br>
            <a:r>
              <a:rPr lang="en-US" sz="2000" b="1">
                <a:solidFill>
                  <a:schemeClr val="accent2"/>
                </a:solidFill>
                <a:latin typeface="Arial" panose="020B0604020202020204" pitchFamily="34" charset="0"/>
                <a:cs typeface="Arial" panose="020B0604020202020204" pitchFamily="34" charset="0"/>
              </a:rPr>
              <a:t>SMI often:</a:t>
            </a:r>
            <a:r>
              <a:rPr lang="en-US">
                <a:solidFill>
                  <a:schemeClr val="bg1"/>
                </a:solidFill>
                <a:latin typeface="Arial" panose="020B0604020202020204" pitchFamily="34" charset="0"/>
                <a:cs typeface="Arial" panose="020B0604020202020204" pitchFamily="34" charset="0"/>
              </a:rPr>
              <a:t> </a:t>
            </a:r>
          </a:p>
          <a:p>
            <a:pPr marL="0" indent="0" algn="ctr">
              <a:lnSpc>
                <a:spcPts val="2000"/>
              </a:lnSpc>
              <a:spcBef>
                <a:spcPts val="0"/>
              </a:spcBef>
              <a:spcAft>
                <a:spcPts val="1500"/>
              </a:spcAft>
              <a:buNone/>
            </a:pPr>
            <a:r>
              <a:rPr lang="en-US" sz="1700">
                <a:solidFill>
                  <a:schemeClr val="bg1"/>
                </a:solidFill>
                <a:latin typeface="Arial" panose="020B0604020202020204" pitchFamily="34" charset="0"/>
                <a:cs typeface="Arial" panose="020B0604020202020204" pitchFamily="34" charset="0"/>
              </a:rPr>
              <a:t>More dependent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 More nicotine </a:t>
            </a:r>
          </a:p>
          <a:p>
            <a:pPr marL="0" indent="0" algn="ctr">
              <a:lnSpc>
                <a:spcPts val="2000"/>
              </a:lnSpc>
              <a:spcBef>
                <a:spcPts val="0"/>
              </a:spcBef>
              <a:spcAft>
                <a:spcPts val="1500"/>
              </a:spcAft>
              <a:buNone/>
            </a:pPr>
            <a:r>
              <a:rPr lang="en-US" sz="1700">
                <a:solidFill>
                  <a:schemeClr val="bg1"/>
                </a:solidFill>
                <a:latin typeface="Arial" panose="020B0604020202020204" pitchFamily="34" charset="0"/>
                <a:cs typeface="Arial" panose="020B0604020202020204" pitchFamily="34" charset="0"/>
              </a:rPr>
              <a:t>Extended use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of therapy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(beyond 8 to</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12 weeks)</a:t>
            </a:r>
          </a:p>
        </p:txBody>
      </p:sp>
      <p:sp>
        <p:nvSpPr>
          <p:cNvPr id="4" name="2">
            <a:extLst>
              <a:ext uri="{FF2B5EF4-FFF2-40B4-BE49-F238E27FC236}">
                <a16:creationId xmlns:a16="http://schemas.microsoft.com/office/drawing/2014/main" id="{E9C9D602-5D30-908C-3F73-84167B43891E}"/>
              </a:ext>
            </a:extLst>
          </p:cNvPr>
          <p:cNvSpPr txBox="1">
            <a:spLocks/>
          </p:cNvSpPr>
          <p:nvPr/>
        </p:nvSpPr>
        <p:spPr bwMode="auto">
          <a:xfrm>
            <a:off x="6178275" y="1749445"/>
            <a:ext cx="2365906" cy="3910022"/>
          </a:xfrm>
          <a:prstGeom prst="rect">
            <a:avLst/>
          </a:prstGeom>
          <a:solidFill>
            <a:schemeClr val="bg2">
              <a:lumMod val="95000"/>
            </a:schemeClr>
          </a:soli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a:solidFill>
                  <a:schemeClr val="accent2"/>
                </a:solidFill>
                <a:latin typeface="Arial" panose="020B0604020202020204" pitchFamily="34" charset="0"/>
                <a:cs typeface="Arial" panose="020B0604020202020204" pitchFamily="34" charset="0"/>
              </a:rPr>
              <a:t>Our goal:</a:t>
            </a:r>
            <a:r>
              <a:rPr lang="en-US" sz="2000" b="1">
                <a:solidFill>
                  <a:schemeClr val="bg1"/>
                </a:solidFill>
                <a:latin typeface="Arial" panose="020B0604020202020204" pitchFamily="34" charset="0"/>
                <a:cs typeface="Arial" panose="020B0604020202020204" pitchFamily="34" charset="0"/>
              </a:rPr>
              <a:t> </a:t>
            </a:r>
          </a:p>
          <a:p>
            <a:pPr marL="0" indent="0" algn="ctr">
              <a:lnSpc>
                <a:spcPts val="2000"/>
              </a:lnSpc>
              <a:spcBef>
                <a:spcPts val="0"/>
              </a:spcBef>
              <a:spcAft>
                <a:spcPts val="1500"/>
              </a:spcAft>
              <a:buNone/>
            </a:pPr>
            <a: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t>Ensure prompt access to the most effective medications</a:t>
            </a:r>
          </a:p>
          <a:p>
            <a:pPr marL="0" indent="0" algn="ctr">
              <a:lnSpc>
                <a:spcPts val="2000"/>
              </a:lnSpc>
              <a:spcBef>
                <a:spcPts val="0"/>
              </a:spcBef>
              <a:spcAft>
                <a:spcPts val="1500"/>
              </a:spcAft>
              <a:buNone/>
            </a:pPr>
            <a: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t>Support </a:t>
            </a:r>
            <a:b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br>
            <a: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t>correct use</a:t>
            </a:r>
          </a:p>
          <a:p>
            <a:pPr marL="0" indent="0" algn="ctr">
              <a:lnSpc>
                <a:spcPts val="2000"/>
              </a:lnSpc>
              <a:spcBef>
                <a:spcPts val="0"/>
              </a:spcBef>
              <a:spcAft>
                <a:spcPts val="1500"/>
              </a:spcAft>
              <a:buNone/>
            </a:pPr>
            <a: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t>Adherence and </a:t>
            </a:r>
            <a:b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br>
            <a:r>
              <a:rPr lang="en-US" sz="1700">
                <a:ln>
                  <a:solidFill>
                    <a:schemeClr val="accent1"/>
                  </a:solidFill>
                </a:ln>
                <a:solidFill>
                  <a:schemeClr val="accent4">
                    <a:lumMod val="75000"/>
                    <a:lumOff val="25000"/>
                  </a:schemeClr>
                </a:solidFill>
                <a:latin typeface="Arial" panose="020B0604020202020204" pitchFamily="34" charset="0"/>
                <a:cs typeface="Arial" panose="020B0604020202020204" pitchFamily="34" charset="0"/>
              </a:rPr>
              <a:t>extended use as needed</a:t>
            </a:r>
          </a:p>
        </p:txBody>
      </p:sp>
      <p:sp>
        <p:nvSpPr>
          <p:cNvPr id="5" name="1">
            <a:extLst>
              <a:ext uri="{FF2B5EF4-FFF2-40B4-BE49-F238E27FC236}">
                <a16:creationId xmlns:a16="http://schemas.microsoft.com/office/drawing/2014/main" id="{B0E7B99E-A749-74FA-FB59-1B2DDC4F4DA0}"/>
              </a:ext>
            </a:extLst>
          </p:cNvPr>
          <p:cNvSpPr txBox="1">
            <a:spLocks/>
          </p:cNvSpPr>
          <p:nvPr/>
        </p:nvSpPr>
        <p:spPr bwMode="auto">
          <a:xfrm>
            <a:off x="971550" y="1749445"/>
            <a:ext cx="2365906" cy="3910022"/>
          </a:xfrm>
          <a:prstGeom prst="rect">
            <a:avLst/>
          </a:prstGeom>
          <a:solidFill>
            <a:schemeClr val="bg2">
              <a:lumMod val="95000"/>
            </a:schemeClr>
          </a:soli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a:ln>
                  <a:solidFill>
                    <a:schemeClr val="tx1"/>
                  </a:solidFill>
                </a:ln>
                <a:solidFill>
                  <a:schemeClr val="accent2"/>
                </a:solidFill>
                <a:latin typeface="Arial" panose="020B0604020202020204" pitchFamily="34" charset="0"/>
                <a:cs typeface="Arial" panose="020B0604020202020204" pitchFamily="34" charset="0"/>
              </a:rPr>
              <a:t>Use</a:t>
            </a:r>
          </a:p>
          <a:p>
            <a:pPr marL="0" indent="0" algn="ctr">
              <a:lnSpc>
                <a:spcPts val="2000"/>
              </a:lnSpc>
              <a:spcBef>
                <a:spcPts val="0"/>
              </a:spcBef>
              <a:spcAft>
                <a:spcPts val="1500"/>
              </a:spcAft>
              <a:buNone/>
            </a:pPr>
            <a:r>
              <a:rPr lang="en-US" sz="1700">
                <a:ln>
                  <a:solidFill>
                    <a:schemeClr val="accent1"/>
                  </a:solidFill>
                </a:ln>
                <a:solidFill>
                  <a:schemeClr val="accent5">
                    <a:lumMod val="75000"/>
                  </a:schemeClr>
                </a:solidFill>
                <a:latin typeface="Arial" panose="020B0604020202020204" pitchFamily="34" charset="0"/>
                <a:cs typeface="Arial" panose="020B0604020202020204" pitchFamily="34" charset="0"/>
              </a:rPr>
              <a:t>Abrupt quit </a:t>
            </a:r>
          </a:p>
          <a:p>
            <a:pPr marL="0" indent="0" algn="ctr">
              <a:lnSpc>
                <a:spcPts val="2000"/>
              </a:lnSpc>
              <a:spcBef>
                <a:spcPts val="0"/>
              </a:spcBef>
              <a:spcAft>
                <a:spcPts val="1500"/>
              </a:spcAft>
              <a:buNone/>
            </a:pPr>
            <a:r>
              <a:rPr lang="en-US" sz="1700">
                <a:ln>
                  <a:solidFill>
                    <a:schemeClr val="accent1"/>
                  </a:solidFill>
                </a:ln>
                <a:solidFill>
                  <a:schemeClr val="accent5">
                    <a:lumMod val="75000"/>
                  </a:schemeClr>
                </a:solidFill>
                <a:latin typeface="Arial" panose="020B0604020202020204" pitchFamily="34" charset="0"/>
                <a:cs typeface="Arial" panose="020B0604020202020204" pitchFamily="34" charset="0"/>
              </a:rPr>
              <a:t>Cut Down to Stop </a:t>
            </a:r>
          </a:p>
          <a:p>
            <a:pPr marL="0" indent="0" algn="ctr">
              <a:lnSpc>
                <a:spcPts val="2000"/>
              </a:lnSpc>
              <a:spcBef>
                <a:spcPts val="0"/>
              </a:spcBef>
              <a:spcAft>
                <a:spcPts val="1500"/>
              </a:spcAft>
              <a:buNone/>
            </a:pPr>
            <a:r>
              <a:rPr lang="en-US" sz="1700">
                <a:ln>
                  <a:solidFill>
                    <a:schemeClr val="accent1"/>
                  </a:solidFill>
                </a:ln>
                <a:solidFill>
                  <a:schemeClr val="accent5">
                    <a:lumMod val="75000"/>
                  </a:schemeClr>
                </a:solidFill>
                <a:latin typeface="Arial" panose="020B0604020202020204" pitchFamily="34" charset="0"/>
                <a:cs typeface="Arial" panose="020B0604020202020204" pitchFamily="34" charset="0"/>
              </a:rPr>
              <a:t>Harm reduction and temporary abstinence </a:t>
            </a:r>
          </a:p>
        </p:txBody>
      </p:sp>
      <p:sp>
        <p:nvSpPr>
          <p:cNvPr id="6" name="Title 1">
            <a:extLst>
              <a:ext uri="{FF2B5EF4-FFF2-40B4-BE49-F238E27FC236}">
                <a16:creationId xmlns:a16="http://schemas.microsoft.com/office/drawing/2014/main" id="{BB0821DD-9F2E-2415-A205-54F774C61995}"/>
              </a:ext>
            </a:extLst>
          </p:cNvPr>
          <p:cNvSpPr txBox="1">
            <a:spLocks/>
          </p:cNvSpPr>
          <p:nvPr/>
        </p:nvSpPr>
        <p:spPr>
          <a:xfrm>
            <a:off x="581281" y="694283"/>
            <a:ext cx="7962900" cy="588602"/>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a:t>Stop smoking medications and vaping in people with SMI</a:t>
            </a:r>
          </a:p>
        </p:txBody>
      </p:sp>
      <p:sp>
        <p:nvSpPr>
          <p:cNvPr id="2" name="TextBox 1">
            <a:extLst>
              <a:ext uri="{FF2B5EF4-FFF2-40B4-BE49-F238E27FC236}">
                <a16:creationId xmlns:a16="http://schemas.microsoft.com/office/drawing/2014/main" id="{2BCA9C03-0FC5-EE1A-30B6-52F0C0D907E9}"/>
              </a:ext>
            </a:extLst>
          </p:cNvPr>
          <p:cNvSpPr txBox="1"/>
          <p:nvPr/>
        </p:nvSpPr>
        <p:spPr bwMode="auto">
          <a:xfrm>
            <a:off x="504497" y="252248"/>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7F302BFF-A1D7-446D-FB7D-9FAF29FC0DA1}"/>
              </a:ext>
            </a:extLst>
          </p:cNvPr>
          <p:cNvSpPr txBox="1"/>
          <p:nvPr/>
        </p:nvSpPr>
        <p:spPr bwMode="auto">
          <a:xfrm>
            <a:off x="9002110" y="7252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13434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2" presetClass="entr" presetSubtype="2"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500"/>
                                        <p:tgtEl>
                                          <p:spTgt spid="5">
                                            <p:txEl>
                                              <p:pRg st="0" end="0"/>
                                            </p:txEl>
                                          </p:spTgt>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500"/>
                                        <p:tgtEl>
                                          <p:spTgt spid="5">
                                            <p:txEl>
                                              <p:pRg st="1" end="1"/>
                                            </p:txEl>
                                          </p:spTgt>
                                        </p:tgtEl>
                                      </p:cBhvr>
                                    </p:animEffect>
                                  </p:childTnLst>
                                </p:cTn>
                              </p:par>
                            </p:childTnLst>
                          </p:cTn>
                        </p:par>
                        <p:par>
                          <p:cTn id="21" fill="hold">
                            <p:stCondLst>
                              <p:cond delay="3500"/>
                            </p:stCondLst>
                            <p:childTnLst>
                              <p:par>
                                <p:cTn id="22" presetID="10" presetClass="entr" presetSubtype="0" fill="hold" nodeType="after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childTnLst>
                          </p:cTn>
                        </p:par>
                        <p:par>
                          <p:cTn id="25" fill="hold">
                            <p:stCondLst>
                              <p:cond delay="4000"/>
                            </p:stCondLst>
                            <p:childTnLst>
                              <p:par>
                                <p:cTn id="26" presetID="10" presetClass="entr" presetSubtype="0" fill="hold" nodeType="after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Effect transition="in" filter="fade">
                                      <p:cBhvr>
                                        <p:cTn id="38" dur="500"/>
                                        <p:tgtEl>
                                          <p:spTgt spid="4">
                                            <p:txEl>
                                              <p:pRg st="0" end="0"/>
                                            </p:txEl>
                                          </p:spTgt>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500"/>
                                        <p:tgtEl>
                                          <p:spTgt spid="4">
                                            <p:txEl>
                                              <p:pRg st="1" end="1"/>
                                            </p:txEl>
                                          </p:spTgt>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4">
                                            <p:txEl>
                                              <p:pRg st="2" end="2"/>
                                            </p:txEl>
                                          </p:spTgt>
                                        </p:tgtEl>
                                        <p:attrNameLst>
                                          <p:attrName>style.visibility</p:attrName>
                                        </p:attrNameLst>
                                      </p:cBhvr>
                                      <p:to>
                                        <p:strVal val="visible"/>
                                      </p:to>
                                    </p:set>
                                    <p:animEffect transition="in" filter="fade">
                                      <p:cBhvr>
                                        <p:cTn id="46" dur="500"/>
                                        <p:tgtEl>
                                          <p:spTgt spid="4">
                                            <p:txEl>
                                              <p:pRg st="2" end="2"/>
                                            </p:txEl>
                                          </p:spTgt>
                                        </p:tgtEl>
                                      </p:cBhvr>
                                    </p:animEffect>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4">
                                            <p:txEl>
                                              <p:pRg st="3" end="3"/>
                                            </p:txEl>
                                          </p:spTgt>
                                        </p:tgtEl>
                                        <p:attrNameLst>
                                          <p:attrName>style.visibility</p:attrName>
                                        </p:attrNameLst>
                                      </p:cBhvr>
                                      <p:to>
                                        <p:strVal val="visible"/>
                                      </p:to>
                                    </p:set>
                                    <p:animEffect transition="in" filter="fade">
                                      <p:cBhvr>
                                        <p:cTn id="50" dur="500"/>
                                        <p:tgtEl>
                                          <p:spTgt spid="4">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1+#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10" presetClass="entr" presetSubtype="0" fill="hold" nodeType="afterEffect">
                                  <p:stCondLst>
                                    <p:cond delay="500"/>
                                  </p:stCondLst>
                                  <p:childTnLst>
                                    <p:set>
                                      <p:cBhvr>
                                        <p:cTn id="59" dur="1" fill="hold">
                                          <p:stCondLst>
                                            <p:cond delay="0"/>
                                          </p:stCondLst>
                                        </p:cTn>
                                        <p:tgtEl>
                                          <p:spTgt spid="3">
                                            <p:txEl>
                                              <p:pRg st="0" end="0"/>
                                            </p:txEl>
                                          </p:spTgt>
                                        </p:tgtEl>
                                        <p:attrNameLst>
                                          <p:attrName>style.visibility</p:attrName>
                                        </p:attrNameLst>
                                      </p:cBhvr>
                                      <p:to>
                                        <p:strVal val="visible"/>
                                      </p:to>
                                    </p:set>
                                    <p:animEffect transition="in" filter="fade">
                                      <p:cBhvr>
                                        <p:cTn id="60" dur="500"/>
                                        <p:tgtEl>
                                          <p:spTgt spid="3">
                                            <p:txEl>
                                              <p:pRg st="0" end="0"/>
                                            </p:txEl>
                                          </p:spTgt>
                                        </p:tgtEl>
                                      </p:cBhvr>
                                    </p:animEffect>
                                  </p:childTnLst>
                                </p:cTn>
                              </p:par>
                            </p:childTnLst>
                          </p:cTn>
                        </p:par>
                        <p:par>
                          <p:cTn id="61" fill="hold">
                            <p:stCondLst>
                              <p:cond delay="1500"/>
                            </p:stCondLst>
                            <p:childTnLst>
                              <p:par>
                                <p:cTn id="62" presetID="10" presetClass="entr" presetSubtype="0" fill="hold" nodeType="afterEffect">
                                  <p:stCondLst>
                                    <p:cond delay="0"/>
                                  </p:stCondLst>
                                  <p:childTnLst>
                                    <p:set>
                                      <p:cBhvr>
                                        <p:cTn id="63" dur="1" fill="hold">
                                          <p:stCondLst>
                                            <p:cond delay="0"/>
                                          </p:stCondLst>
                                        </p:cTn>
                                        <p:tgtEl>
                                          <p:spTgt spid="3">
                                            <p:txEl>
                                              <p:pRg st="1" end="1"/>
                                            </p:txEl>
                                          </p:spTgt>
                                        </p:tgtEl>
                                        <p:attrNameLst>
                                          <p:attrName>style.visibility</p:attrName>
                                        </p:attrNameLst>
                                      </p:cBhvr>
                                      <p:to>
                                        <p:strVal val="visible"/>
                                      </p:to>
                                    </p:set>
                                    <p:animEffect transition="in" filter="fade">
                                      <p:cBhvr>
                                        <p:cTn id="64" dur="500"/>
                                        <p:tgtEl>
                                          <p:spTgt spid="3">
                                            <p:txEl>
                                              <p:pRg st="1" end="1"/>
                                            </p:txEl>
                                          </p:spTgt>
                                        </p:tgtEl>
                                      </p:cBhvr>
                                    </p:animEffect>
                                  </p:childTnLst>
                                </p:cTn>
                              </p:par>
                            </p:childTnLst>
                          </p:cTn>
                        </p:par>
                        <p:par>
                          <p:cTn id="65" fill="hold">
                            <p:stCondLst>
                              <p:cond delay="2000"/>
                            </p:stCondLst>
                            <p:childTnLst>
                              <p:par>
                                <p:cTn id="66" presetID="10" presetClass="entr" presetSubtype="0" fill="hold" nodeType="afterEffect">
                                  <p:stCondLst>
                                    <p:cond delay="0"/>
                                  </p:stCondLst>
                                  <p:childTnLst>
                                    <p:set>
                                      <p:cBhvr>
                                        <p:cTn id="67" dur="1" fill="hold">
                                          <p:stCondLst>
                                            <p:cond delay="0"/>
                                          </p:stCondLst>
                                        </p:cTn>
                                        <p:tgtEl>
                                          <p:spTgt spid="3">
                                            <p:txEl>
                                              <p:pRg st="2" end="2"/>
                                            </p:txEl>
                                          </p:spTgt>
                                        </p:tgtEl>
                                        <p:attrNameLst>
                                          <p:attrName>style.visibility</p:attrName>
                                        </p:attrNameLst>
                                      </p:cBhvr>
                                      <p:to>
                                        <p:strVal val="visible"/>
                                      </p:to>
                                    </p:set>
                                    <p:animEffect transition="in" filter="fade">
                                      <p:cBhvr>
                                        <p:cTn id="6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DD0812-9667-C14C-8FD1-0EC137EE82B1}"/>
              </a:ext>
            </a:extLst>
          </p:cNvPr>
          <p:cNvPicPr>
            <a:picLocks noChangeAspect="1"/>
          </p:cNvPicPr>
          <p:nvPr/>
        </p:nvPicPr>
        <p:blipFill>
          <a:blip r:embed="rId3"/>
          <a:stretch>
            <a:fill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B99C1CED-765F-8C4B-B7F9-97656CA7BBDC}"/>
              </a:ext>
            </a:extLst>
          </p:cNvPr>
          <p:cNvSpPr>
            <a:spLocks noGrp="1"/>
          </p:cNvSpPr>
          <p:nvPr>
            <p:ph type="subTitle" idx="1"/>
          </p:nvPr>
        </p:nvSpPr>
        <p:spPr>
          <a:xfrm>
            <a:off x="952500" y="4092606"/>
            <a:ext cx="7200900" cy="2029292"/>
          </a:xfrm>
        </p:spPr>
        <p:txBody>
          <a:bodyPr/>
          <a:lstStyle/>
          <a:p>
            <a:r>
              <a:rPr lang="en-US">
                <a:effectLst>
                  <a:outerShdw blurRad="381000" dist="25400" dir="5400000" algn="ctr" rotWithShape="0">
                    <a:srgbClr val="000000">
                      <a:alpha val="50000"/>
                    </a:srgbClr>
                  </a:outerShdw>
                </a:effectLst>
              </a:rPr>
              <a:t>Nicotine replacement therapy (NRT)</a:t>
            </a:r>
          </a:p>
        </p:txBody>
      </p:sp>
    </p:spTree>
    <p:extLst>
      <p:ext uri="{BB962C8B-B14F-4D97-AF65-F5344CB8AC3E}">
        <p14:creationId xmlns:p14="http://schemas.microsoft.com/office/powerpoint/2010/main" val="942666807"/>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20897</TotalTime>
  <Words>7019</Words>
  <Application>Microsoft Macintosh PowerPoint</Application>
  <PresentationFormat>On-screen Show (4:3)</PresentationFormat>
  <Paragraphs>485</Paragraphs>
  <Slides>33</Slides>
  <Notes>33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Calibri</vt:lpstr>
      <vt:lpstr>Cambria Math</vt:lpstr>
      <vt:lpstr>Century Gothic</vt:lpstr>
      <vt:lpstr>Lucida Grande</vt:lpstr>
      <vt:lpstr>Symbol</vt:lpstr>
      <vt:lpstr>System Font Regular</vt:lpstr>
      <vt:lpstr>Times New Roman</vt:lpstr>
      <vt:lpstr>Zapf Dingbats</vt:lpstr>
      <vt:lpstr>NCSCT</vt:lpstr>
      <vt:lpstr>PowerPoint Presentation</vt:lpstr>
      <vt:lpstr>Pharmacological treatment</vt:lpstr>
      <vt:lpstr>Pharmacological treatment</vt:lpstr>
      <vt:lpstr>Pharmacological treatment</vt:lpstr>
      <vt:lpstr>Pharmacological treatment</vt:lpstr>
      <vt:lpstr>NICE Guidance  </vt:lpstr>
      <vt:lpstr>PowerPoint Presentation</vt:lpstr>
      <vt:lpstr>PowerPoint Presentation</vt:lpstr>
      <vt:lpstr>PowerPoint Presentation</vt:lpstr>
      <vt:lpstr>NRT key facts</vt:lpstr>
      <vt:lpstr>Nicotine replacement therapy: products</vt:lpstr>
      <vt:lpstr>NRT: action and effectiveness</vt:lpstr>
      <vt:lpstr>Principle: Use as much as you need  for as long as you need to manage  withdrawal and cravings</vt:lpstr>
      <vt:lpstr>NRT combination therapy</vt:lpstr>
      <vt:lpstr>Varenicline (Champix) </vt:lpstr>
      <vt:lpstr>Stop smoking aids - Quick Reference</vt:lpstr>
      <vt:lpstr>PowerPoint Presentation</vt:lpstr>
      <vt:lpstr>PowerPoint Presentation</vt:lpstr>
      <vt:lpstr>NRT and vaping for people with SMI</vt:lpstr>
      <vt:lpstr>PowerPoint Presentation</vt:lpstr>
      <vt:lpstr>Guidelines for individualised dosing of NRT</vt:lpstr>
      <vt:lpstr>Individualised dosing</vt:lpstr>
      <vt:lpstr>Individualised dosing: John</vt:lpstr>
      <vt:lpstr>What would you recommend for John?</vt:lpstr>
      <vt:lpstr>High nicotine dependency</vt:lpstr>
      <vt:lpstr>‘Cut Down To Stop’</vt:lpstr>
      <vt:lpstr>Discussing medications/vapes with patients</vt:lpstr>
      <vt:lpstr>Alice: 40 cigarettes per day </vt:lpstr>
      <vt:lpstr>Another example: 25 cigarettes per day</vt:lpstr>
      <vt:lpstr>PowerPoint Presentation</vt:lpstr>
      <vt:lpstr>Medication online learning</vt:lpstr>
      <vt:lpstr>Useful resources</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1734</cp:revision>
  <cp:lastPrinted>2021-04-19T06:44:37Z</cp:lastPrinted>
  <dcterms:created xsi:type="dcterms:W3CDTF">2019-04-01T09:21:54Z</dcterms:created>
  <dcterms:modified xsi:type="dcterms:W3CDTF">2022-08-10T13:05:03Z</dcterms:modified>
</cp:coreProperties>
</file>